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Lst>
  <p:notesMasterIdLst>
    <p:notesMasterId r:id="rId7"/>
  </p:notesMasterIdLst>
  <p:sldIdLst>
    <p:sldId id="259" r:id="rId2"/>
    <p:sldId id="261" r:id="rId3"/>
    <p:sldId id="262" r:id="rId4"/>
    <p:sldId id="263" r:id="rId5"/>
    <p:sldId id="260" r:id="rId6"/>
  </p:sldIdLst>
  <p:sldSz cx="6858000" cy="9906000" type="A4"/>
  <p:notesSz cx="6797675" cy="9929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8B8D"/>
    <a:srgbClr val="3A3A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5036" autoAdjust="0"/>
  </p:normalViewPr>
  <p:slideViewPr>
    <p:cSldViewPr snapToGrid="0">
      <p:cViewPr varScale="1">
        <p:scale>
          <a:sx n="63" d="100"/>
          <a:sy n="63" d="100"/>
        </p:scale>
        <p:origin x="2477"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45659" cy="498215"/>
          </a:xfrm>
          <a:prstGeom prst="rect">
            <a:avLst/>
          </a:prstGeom>
        </p:spPr>
        <p:txBody>
          <a:bodyPr vert="horz" lIns="91440" tIns="45720" rIns="91440" bIns="45720" rtlCol="0"/>
          <a:lstStyle>
            <a:lvl1pPr algn="l">
              <a:defRPr sz="1200"/>
            </a:lvl1pPr>
          </a:lstStyle>
          <a:p>
            <a:endParaRPr lang="en-US"/>
          </a:p>
        </p:txBody>
      </p:sp>
      <p:sp>
        <p:nvSpPr>
          <p:cNvPr id="3" name="Veri Yer Tutucusu 2"/>
          <p:cNvSpPr>
            <a:spLocks noGrp="1"/>
          </p:cNvSpPr>
          <p:nvPr>
            <p:ph type="dt" idx="1"/>
          </p:nvPr>
        </p:nvSpPr>
        <p:spPr>
          <a:xfrm>
            <a:off x="3850443" y="0"/>
            <a:ext cx="2945659" cy="498215"/>
          </a:xfrm>
          <a:prstGeom prst="rect">
            <a:avLst/>
          </a:prstGeom>
        </p:spPr>
        <p:txBody>
          <a:bodyPr vert="horz" lIns="91440" tIns="45720" rIns="91440" bIns="45720" rtlCol="0"/>
          <a:lstStyle>
            <a:lvl1pPr algn="r">
              <a:defRPr sz="1200"/>
            </a:lvl1pPr>
          </a:lstStyle>
          <a:p>
            <a:fld id="{4F9F0BB2-7F06-4BAD-B438-19365FB1F236}" type="datetimeFigureOut">
              <a:rPr lang="en-US" smtClean="0"/>
              <a:t>8/3/2026</a:t>
            </a:fld>
            <a:endParaRPr lang="en-US"/>
          </a:p>
        </p:txBody>
      </p:sp>
      <p:sp>
        <p:nvSpPr>
          <p:cNvPr id="4" name="Slayt Görüntüsü Yer Tutucusu 3"/>
          <p:cNvSpPr>
            <a:spLocks noGrp="1" noRot="1" noChangeAspect="1"/>
          </p:cNvSpPr>
          <p:nvPr>
            <p:ph type="sldImg" idx="2"/>
          </p:nvPr>
        </p:nvSpPr>
        <p:spPr>
          <a:xfrm>
            <a:off x="2239963" y="1241425"/>
            <a:ext cx="2317750" cy="3351213"/>
          </a:xfrm>
          <a:prstGeom prst="rect">
            <a:avLst/>
          </a:prstGeom>
          <a:noFill/>
          <a:ln w="12700">
            <a:solidFill>
              <a:prstClr val="black"/>
            </a:solidFill>
          </a:ln>
        </p:spPr>
        <p:txBody>
          <a:bodyPr vert="horz" lIns="91440" tIns="45720" rIns="91440" bIns="45720" rtlCol="0" anchor="ctr"/>
          <a:lstStyle/>
          <a:p>
            <a:endParaRPr lang="en-US"/>
          </a:p>
        </p:txBody>
      </p:sp>
      <p:sp>
        <p:nvSpPr>
          <p:cNvPr id="5" name="Not Yer Tutucusu 4"/>
          <p:cNvSpPr>
            <a:spLocks noGrp="1"/>
          </p:cNvSpPr>
          <p:nvPr>
            <p:ph type="body" sz="quarter" idx="3"/>
          </p:nvPr>
        </p:nvSpPr>
        <p:spPr>
          <a:xfrm>
            <a:off x="679768" y="4778722"/>
            <a:ext cx="5438140" cy="3909864"/>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6" name="Altbilgi Yer Tutucusu 5"/>
          <p:cNvSpPr>
            <a:spLocks noGrp="1"/>
          </p:cNvSpPr>
          <p:nvPr>
            <p:ph type="ftr" sz="quarter" idx="4"/>
          </p:nvPr>
        </p:nvSpPr>
        <p:spPr>
          <a:xfrm>
            <a:off x="0" y="9431600"/>
            <a:ext cx="2945659" cy="498214"/>
          </a:xfrm>
          <a:prstGeom prst="rect">
            <a:avLst/>
          </a:prstGeom>
        </p:spPr>
        <p:txBody>
          <a:bodyPr vert="horz" lIns="91440" tIns="45720" rIns="91440" bIns="45720" rtlCol="0" anchor="b"/>
          <a:lstStyle>
            <a:lvl1pPr algn="l">
              <a:defRPr sz="1200"/>
            </a:lvl1pPr>
          </a:lstStyle>
          <a:p>
            <a:endParaRPr lang="en-US"/>
          </a:p>
        </p:txBody>
      </p:sp>
      <p:sp>
        <p:nvSpPr>
          <p:cNvPr id="7" name="Slayt Numarası Yer Tutucusu 6"/>
          <p:cNvSpPr>
            <a:spLocks noGrp="1"/>
          </p:cNvSpPr>
          <p:nvPr>
            <p:ph type="sldNum" sz="quarter" idx="5"/>
          </p:nvPr>
        </p:nvSpPr>
        <p:spPr>
          <a:xfrm>
            <a:off x="3850443" y="9431600"/>
            <a:ext cx="2945659" cy="498214"/>
          </a:xfrm>
          <a:prstGeom prst="rect">
            <a:avLst/>
          </a:prstGeom>
        </p:spPr>
        <p:txBody>
          <a:bodyPr vert="horz" lIns="91440" tIns="45720" rIns="91440" bIns="45720" rtlCol="0" anchor="b"/>
          <a:lstStyle>
            <a:lvl1pPr algn="r">
              <a:defRPr sz="1200"/>
            </a:lvl1pPr>
          </a:lstStyle>
          <a:p>
            <a:fld id="{19CD6FF3-3A7C-4B13-BE74-A254888FF1B8}" type="slidenum">
              <a:rPr lang="en-US" smtClean="0"/>
              <a:t>‹#›</a:t>
            </a:fld>
            <a:endParaRPr lang="en-US"/>
          </a:p>
        </p:txBody>
      </p:sp>
    </p:spTree>
    <p:extLst>
      <p:ext uri="{BB962C8B-B14F-4D97-AF65-F5344CB8AC3E}">
        <p14:creationId xmlns:p14="http://schemas.microsoft.com/office/powerpoint/2010/main" val="184369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en-US" dirty="0"/>
          </a:p>
        </p:txBody>
      </p:sp>
      <p:sp>
        <p:nvSpPr>
          <p:cNvPr id="4" name="Slayt Numarası Yer Tutucusu 3"/>
          <p:cNvSpPr>
            <a:spLocks noGrp="1"/>
          </p:cNvSpPr>
          <p:nvPr>
            <p:ph type="sldNum" sz="quarter" idx="10"/>
          </p:nvPr>
        </p:nvSpPr>
        <p:spPr/>
        <p:txBody>
          <a:bodyPr/>
          <a:lstStyle/>
          <a:p>
            <a:fld id="{19CD6FF3-3A7C-4B13-BE74-A254888FF1B8}" type="slidenum">
              <a:rPr lang="en-US" smtClean="0"/>
              <a:t>1</a:t>
            </a:fld>
            <a:endParaRPr lang="en-US"/>
          </a:p>
        </p:txBody>
      </p:sp>
    </p:spTree>
    <p:extLst>
      <p:ext uri="{BB962C8B-B14F-4D97-AF65-F5344CB8AC3E}">
        <p14:creationId xmlns:p14="http://schemas.microsoft.com/office/powerpoint/2010/main" val="16717165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D08EB-8428-0FFD-62F2-DAC46EA4A125}"/>
            </a:ext>
          </a:extLst>
        </p:cNvPr>
        <p:cNvGrpSpPr/>
        <p:nvPr/>
      </p:nvGrpSpPr>
      <p:grpSpPr>
        <a:xfrm>
          <a:off x="0" y="0"/>
          <a:ext cx="0" cy="0"/>
          <a:chOff x="0" y="0"/>
          <a:chExt cx="0" cy="0"/>
        </a:xfrm>
      </p:grpSpPr>
      <p:sp>
        <p:nvSpPr>
          <p:cNvPr id="2" name="Slayt Görüntüsü Yer Tutucusu 1">
            <a:extLst>
              <a:ext uri="{FF2B5EF4-FFF2-40B4-BE49-F238E27FC236}">
                <a16:creationId xmlns:a16="http://schemas.microsoft.com/office/drawing/2014/main" id="{CF7CE84C-8D19-A4F1-DE65-5336832878E9}"/>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004B0335-AE24-49E1-DF84-DE414AF4FE1A}"/>
              </a:ext>
            </a:extLst>
          </p:cNvPr>
          <p:cNvSpPr>
            <a:spLocks noGrp="1"/>
          </p:cNvSpPr>
          <p:nvPr>
            <p:ph type="body" idx="1"/>
          </p:nvPr>
        </p:nvSpPr>
        <p:spPr/>
        <p:txBody>
          <a:bodyPr/>
          <a:lstStyle/>
          <a:p>
            <a:endParaRPr lang="en-US" dirty="0"/>
          </a:p>
        </p:txBody>
      </p:sp>
      <p:sp>
        <p:nvSpPr>
          <p:cNvPr id="4" name="Slayt Numarası Yer Tutucusu 3">
            <a:extLst>
              <a:ext uri="{FF2B5EF4-FFF2-40B4-BE49-F238E27FC236}">
                <a16:creationId xmlns:a16="http://schemas.microsoft.com/office/drawing/2014/main" id="{D4C3E2A6-B9BB-7F7E-BD1D-F08B1C82FBD6}"/>
              </a:ext>
            </a:extLst>
          </p:cNvPr>
          <p:cNvSpPr>
            <a:spLocks noGrp="1"/>
          </p:cNvSpPr>
          <p:nvPr>
            <p:ph type="sldNum" sz="quarter" idx="10"/>
          </p:nvPr>
        </p:nvSpPr>
        <p:spPr/>
        <p:txBody>
          <a:bodyPr/>
          <a:lstStyle/>
          <a:p>
            <a:fld id="{19CD6FF3-3A7C-4B13-BE74-A254888FF1B8}" type="slidenum">
              <a:rPr lang="en-US" smtClean="0"/>
              <a:t>2</a:t>
            </a:fld>
            <a:endParaRPr lang="en-US"/>
          </a:p>
        </p:txBody>
      </p:sp>
    </p:spTree>
    <p:extLst>
      <p:ext uri="{BB962C8B-B14F-4D97-AF65-F5344CB8AC3E}">
        <p14:creationId xmlns:p14="http://schemas.microsoft.com/office/powerpoint/2010/main" val="10118169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95A97A-35C3-38C6-2CA3-1A3CE1D3C8E2}"/>
            </a:ext>
          </a:extLst>
        </p:cNvPr>
        <p:cNvGrpSpPr/>
        <p:nvPr/>
      </p:nvGrpSpPr>
      <p:grpSpPr>
        <a:xfrm>
          <a:off x="0" y="0"/>
          <a:ext cx="0" cy="0"/>
          <a:chOff x="0" y="0"/>
          <a:chExt cx="0" cy="0"/>
        </a:xfrm>
      </p:grpSpPr>
      <p:sp>
        <p:nvSpPr>
          <p:cNvPr id="2" name="Slayt Görüntüsü Yer Tutucusu 1">
            <a:extLst>
              <a:ext uri="{FF2B5EF4-FFF2-40B4-BE49-F238E27FC236}">
                <a16:creationId xmlns:a16="http://schemas.microsoft.com/office/drawing/2014/main" id="{B30417B0-49FB-6650-C8CA-042502276308}"/>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D6A50205-F6C6-A900-CD66-9C4094048A5A}"/>
              </a:ext>
            </a:extLst>
          </p:cNvPr>
          <p:cNvSpPr>
            <a:spLocks noGrp="1"/>
          </p:cNvSpPr>
          <p:nvPr>
            <p:ph type="body" idx="1"/>
          </p:nvPr>
        </p:nvSpPr>
        <p:spPr/>
        <p:txBody>
          <a:bodyPr/>
          <a:lstStyle/>
          <a:p>
            <a:endParaRPr lang="en-US" dirty="0"/>
          </a:p>
        </p:txBody>
      </p:sp>
      <p:sp>
        <p:nvSpPr>
          <p:cNvPr id="4" name="Slayt Numarası Yer Tutucusu 3">
            <a:extLst>
              <a:ext uri="{FF2B5EF4-FFF2-40B4-BE49-F238E27FC236}">
                <a16:creationId xmlns:a16="http://schemas.microsoft.com/office/drawing/2014/main" id="{2981452A-5795-3415-9C24-9703F3D04948}"/>
              </a:ext>
            </a:extLst>
          </p:cNvPr>
          <p:cNvSpPr>
            <a:spLocks noGrp="1"/>
          </p:cNvSpPr>
          <p:nvPr>
            <p:ph type="sldNum" sz="quarter" idx="10"/>
          </p:nvPr>
        </p:nvSpPr>
        <p:spPr/>
        <p:txBody>
          <a:bodyPr/>
          <a:lstStyle/>
          <a:p>
            <a:fld id="{19CD6FF3-3A7C-4B13-BE74-A254888FF1B8}" type="slidenum">
              <a:rPr lang="en-US" smtClean="0"/>
              <a:t>3</a:t>
            </a:fld>
            <a:endParaRPr lang="en-US"/>
          </a:p>
        </p:txBody>
      </p:sp>
    </p:spTree>
    <p:extLst>
      <p:ext uri="{BB962C8B-B14F-4D97-AF65-F5344CB8AC3E}">
        <p14:creationId xmlns:p14="http://schemas.microsoft.com/office/powerpoint/2010/main" val="31016452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4C12BD-175E-418D-397D-8525D3EA9964}"/>
            </a:ext>
          </a:extLst>
        </p:cNvPr>
        <p:cNvGrpSpPr/>
        <p:nvPr/>
      </p:nvGrpSpPr>
      <p:grpSpPr>
        <a:xfrm>
          <a:off x="0" y="0"/>
          <a:ext cx="0" cy="0"/>
          <a:chOff x="0" y="0"/>
          <a:chExt cx="0" cy="0"/>
        </a:xfrm>
      </p:grpSpPr>
      <p:sp>
        <p:nvSpPr>
          <p:cNvPr id="2" name="Slayt Görüntüsü Yer Tutucusu 1">
            <a:extLst>
              <a:ext uri="{FF2B5EF4-FFF2-40B4-BE49-F238E27FC236}">
                <a16:creationId xmlns:a16="http://schemas.microsoft.com/office/drawing/2014/main" id="{29333F87-D957-458D-0A5E-4CB3A9746855}"/>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48DDC517-E12E-7F51-9AFB-353E982AB851}"/>
              </a:ext>
            </a:extLst>
          </p:cNvPr>
          <p:cNvSpPr>
            <a:spLocks noGrp="1"/>
          </p:cNvSpPr>
          <p:nvPr>
            <p:ph type="body" idx="1"/>
          </p:nvPr>
        </p:nvSpPr>
        <p:spPr/>
        <p:txBody>
          <a:bodyPr/>
          <a:lstStyle/>
          <a:p>
            <a:endParaRPr lang="en-US" dirty="0"/>
          </a:p>
        </p:txBody>
      </p:sp>
      <p:sp>
        <p:nvSpPr>
          <p:cNvPr id="4" name="Slayt Numarası Yer Tutucusu 3">
            <a:extLst>
              <a:ext uri="{FF2B5EF4-FFF2-40B4-BE49-F238E27FC236}">
                <a16:creationId xmlns:a16="http://schemas.microsoft.com/office/drawing/2014/main" id="{BBFAD384-C54E-557E-7451-40B95C970B4F}"/>
              </a:ext>
            </a:extLst>
          </p:cNvPr>
          <p:cNvSpPr>
            <a:spLocks noGrp="1"/>
          </p:cNvSpPr>
          <p:nvPr>
            <p:ph type="sldNum" sz="quarter" idx="10"/>
          </p:nvPr>
        </p:nvSpPr>
        <p:spPr/>
        <p:txBody>
          <a:bodyPr/>
          <a:lstStyle/>
          <a:p>
            <a:fld id="{19CD6FF3-3A7C-4B13-BE74-A254888FF1B8}" type="slidenum">
              <a:rPr lang="en-US" smtClean="0"/>
              <a:t>4</a:t>
            </a:fld>
            <a:endParaRPr lang="en-US"/>
          </a:p>
        </p:txBody>
      </p:sp>
    </p:spTree>
    <p:extLst>
      <p:ext uri="{BB962C8B-B14F-4D97-AF65-F5344CB8AC3E}">
        <p14:creationId xmlns:p14="http://schemas.microsoft.com/office/powerpoint/2010/main" val="6241499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en-US" dirty="0"/>
          </a:p>
        </p:txBody>
      </p:sp>
      <p:sp>
        <p:nvSpPr>
          <p:cNvPr id="4" name="Slayt Numarası Yer Tutucusu 3"/>
          <p:cNvSpPr>
            <a:spLocks noGrp="1"/>
          </p:cNvSpPr>
          <p:nvPr>
            <p:ph type="sldNum" sz="quarter" idx="10"/>
          </p:nvPr>
        </p:nvSpPr>
        <p:spPr/>
        <p:txBody>
          <a:bodyPr/>
          <a:lstStyle/>
          <a:p>
            <a:fld id="{19CD6FF3-3A7C-4B13-BE74-A254888FF1B8}" type="slidenum">
              <a:rPr lang="en-US" smtClean="0"/>
              <a:t>5</a:t>
            </a:fld>
            <a:endParaRPr lang="en-US"/>
          </a:p>
        </p:txBody>
      </p:sp>
    </p:spTree>
    <p:extLst>
      <p:ext uri="{BB962C8B-B14F-4D97-AF65-F5344CB8AC3E}">
        <p14:creationId xmlns:p14="http://schemas.microsoft.com/office/powerpoint/2010/main" val="37837757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tr-TR"/>
              <a:t>Asıl başlık stili için tıklatın</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tr-TR"/>
              <a:t>Asıl alt başlık stilini düzenlemek için tıklatın</a:t>
            </a:r>
            <a:endParaRPr lang="en-US" dirty="0"/>
          </a:p>
        </p:txBody>
      </p:sp>
      <p:sp>
        <p:nvSpPr>
          <p:cNvPr id="4" name="Date Placeholder 3"/>
          <p:cNvSpPr>
            <a:spLocks noGrp="1"/>
          </p:cNvSpPr>
          <p:nvPr>
            <p:ph type="dt" sz="half" idx="10"/>
          </p:nvPr>
        </p:nvSpPr>
        <p:spPr/>
        <p:txBody>
          <a:bodyPr/>
          <a:lstStyle/>
          <a:p>
            <a:fld id="{6A7A2023-89BF-4B57-9A94-4D965E2360E6}" type="datetimeFigureOut">
              <a:rPr lang="en-US" smtClean="0"/>
              <a:t>8/3/2026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3A0D77-6C7D-4353-8FE4-30596B432835}" type="slidenum">
              <a:rPr lang="en-US" smtClean="0"/>
              <a:t>‹#›</a:t>
            </a:fld>
            <a:endParaRPr lang="en-US"/>
          </a:p>
        </p:txBody>
      </p:sp>
    </p:spTree>
    <p:extLst>
      <p:ext uri="{BB962C8B-B14F-4D97-AF65-F5344CB8AC3E}">
        <p14:creationId xmlns:p14="http://schemas.microsoft.com/office/powerpoint/2010/main" val="2085887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6A7A2023-89BF-4B57-9A94-4D965E2360E6}" type="datetimeFigureOut">
              <a:rPr lang="en-US" smtClean="0"/>
              <a:t>8/3/2026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3A0D77-6C7D-4353-8FE4-30596B432835}" type="slidenum">
              <a:rPr lang="en-US" smtClean="0"/>
              <a:t>‹#›</a:t>
            </a:fld>
            <a:endParaRPr lang="en-US"/>
          </a:p>
        </p:txBody>
      </p:sp>
    </p:spTree>
    <p:extLst>
      <p:ext uri="{BB962C8B-B14F-4D97-AF65-F5344CB8AC3E}">
        <p14:creationId xmlns:p14="http://schemas.microsoft.com/office/powerpoint/2010/main" val="36135704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tr-TR"/>
              <a:t>Asıl başlık stili için tıklatın</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tr-TR"/>
              <a:t>Asıl metin stillerini düzenlemek için tıklatın</a:t>
            </a:r>
          </a:p>
        </p:txBody>
      </p:sp>
      <p:sp>
        <p:nvSpPr>
          <p:cNvPr id="4" name="Date Placeholder 3"/>
          <p:cNvSpPr>
            <a:spLocks noGrp="1"/>
          </p:cNvSpPr>
          <p:nvPr>
            <p:ph type="dt" sz="half" idx="10"/>
          </p:nvPr>
        </p:nvSpPr>
        <p:spPr/>
        <p:txBody>
          <a:bodyPr/>
          <a:lstStyle/>
          <a:p>
            <a:fld id="{6A7A2023-89BF-4B57-9A94-4D965E2360E6}" type="datetimeFigureOut">
              <a:rPr lang="en-US" smtClean="0"/>
              <a:t>8/3/2026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3A0D77-6C7D-4353-8FE4-30596B432835}" type="slidenum">
              <a:rPr lang="en-US" smtClean="0"/>
              <a:t>‹#›</a:t>
            </a:fld>
            <a:endParaRPr lang="en-US"/>
          </a:p>
        </p:txBody>
      </p:sp>
    </p:spTree>
    <p:extLst>
      <p:ext uri="{BB962C8B-B14F-4D97-AF65-F5344CB8AC3E}">
        <p14:creationId xmlns:p14="http://schemas.microsoft.com/office/powerpoint/2010/main" val="2298791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6A7A2023-89BF-4B57-9A94-4D965E2360E6}" type="datetimeFigureOut">
              <a:rPr lang="en-US" smtClean="0"/>
              <a:t>8/3/2026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3A0D77-6C7D-4353-8FE4-30596B432835}" type="slidenum">
              <a:rPr lang="en-US" smtClean="0"/>
              <a:t>‹#›</a:t>
            </a:fld>
            <a:endParaRPr lang="en-US"/>
          </a:p>
        </p:txBody>
      </p:sp>
    </p:spTree>
    <p:extLst>
      <p:ext uri="{BB962C8B-B14F-4D97-AF65-F5344CB8AC3E}">
        <p14:creationId xmlns:p14="http://schemas.microsoft.com/office/powerpoint/2010/main" val="3839905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tr-TR"/>
              <a:t>Asıl başlık stili için tıklatın</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a:t>Asıl metin stillerini düzenlemek için tıklatın</a:t>
            </a:r>
          </a:p>
        </p:txBody>
      </p:sp>
      <p:sp>
        <p:nvSpPr>
          <p:cNvPr id="4" name="Content Placeholder 3"/>
          <p:cNvSpPr>
            <a:spLocks noGrp="1"/>
          </p:cNvSpPr>
          <p:nvPr>
            <p:ph sz="half" idx="2"/>
          </p:nvPr>
        </p:nvSpPr>
        <p:spPr>
          <a:xfrm>
            <a:off x="472381" y="3618442"/>
            <a:ext cx="2901255" cy="532218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a:t>Asıl metin stillerini düzenlemek için tıklatın</a:t>
            </a:r>
          </a:p>
        </p:txBody>
      </p:sp>
      <p:sp>
        <p:nvSpPr>
          <p:cNvPr id="6" name="Content Placeholder 5"/>
          <p:cNvSpPr>
            <a:spLocks noGrp="1"/>
          </p:cNvSpPr>
          <p:nvPr>
            <p:ph sz="quarter" idx="4"/>
          </p:nvPr>
        </p:nvSpPr>
        <p:spPr>
          <a:xfrm>
            <a:off x="3471863" y="3618442"/>
            <a:ext cx="2915543" cy="532218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6A7A2023-89BF-4B57-9A94-4D965E2360E6}" type="datetimeFigureOut">
              <a:rPr lang="en-US" smtClean="0"/>
              <a:t>8/3/2026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3A0D77-6C7D-4353-8FE4-30596B432835}" type="slidenum">
              <a:rPr lang="en-US" smtClean="0"/>
              <a:t>‹#›</a:t>
            </a:fld>
            <a:endParaRPr lang="en-US"/>
          </a:p>
        </p:txBody>
      </p:sp>
    </p:spTree>
    <p:extLst>
      <p:ext uri="{BB962C8B-B14F-4D97-AF65-F5344CB8AC3E}">
        <p14:creationId xmlns:p14="http://schemas.microsoft.com/office/powerpoint/2010/main" val="42805741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Date Placeholder 2"/>
          <p:cNvSpPr>
            <a:spLocks noGrp="1"/>
          </p:cNvSpPr>
          <p:nvPr>
            <p:ph type="dt" sz="half" idx="10"/>
          </p:nvPr>
        </p:nvSpPr>
        <p:spPr/>
        <p:txBody>
          <a:bodyPr/>
          <a:lstStyle/>
          <a:p>
            <a:fld id="{6A7A2023-89BF-4B57-9A94-4D965E2360E6}" type="datetimeFigureOut">
              <a:rPr lang="en-US" smtClean="0"/>
              <a:t>8/3/2026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3A0D77-6C7D-4353-8FE4-30596B432835}" type="slidenum">
              <a:rPr lang="en-US" smtClean="0"/>
              <a:t>‹#›</a:t>
            </a:fld>
            <a:endParaRPr lang="en-US"/>
          </a:p>
        </p:txBody>
      </p:sp>
    </p:spTree>
    <p:extLst>
      <p:ext uri="{BB962C8B-B14F-4D97-AF65-F5344CB8AC3E}">
        <p14:creationId xmlns:p14="http://schemas.microsoft.com/office/powerpoint/2010/main" val="943174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7A2023-89BF-4B57-9A94-4D965E2360E6}" type="datetimeFigureOut">
              <a:rPr lang="en-US" smtClean="0"/>
              <a:t>8/3/2026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3A0D77-6C7D-4353-8FE4-30596B432835}" type="slidenum">
              <a:rPr lang="en-US" smtClean="0"/>
              <a:t>‹#›</a:t>
            </a:fld>
            <a:endParaRPr lang="en-US"/>
          </a:p>
        </p:txBody>
      </p:sp>
    </p:spTree>
    <p:extLst>
      <p:ext uri="{BB962C8B-B14F-4D97-AF65-F5344CB8AC3E}">
        <p14:creationId xmlns:p14="http://schemas.microsoft.com/office/powerpoint/2010/main" val="4067889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tr-TR"/>
              <a:t>Asıl başlık stili için tıklatın</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a:t>Asıl metin stillerini düzenlemek için tıklatın</a:t>
            </a:r>
          </a:p>
        </p:txBody>
      </p:sp>
      <p:sp>
        <p:nvSpPr>
          <p:cNvPr id="5" name="Date Placeholder 4"/>
          <p:cNvSpPr>
            <a:spLocks noGrp="1"/>
          </p:cNvSpPr>
          <p:nvPr>
            <p:ph type="dt" sz="half" idx="10"/>
          </p:nvPr>
        </p:nvSpPr>
        <p:spPr/>
        <p:txBody>
          <a:bodyPr/>
          <a:lstStyle/>
          <a:p>
            <a:fld id="{6A7A2023-89BF-4B57-9A94-4D965E2360E6}" type="datetimeFigureOut">
              <a:rPr lang="en-US" smtClean="0"/>
              <a:t>8/3/2026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3A0D77-6C7D-4353-8FE4-30596B432835}" type="slidenum">
              <a:rPr lang="en-US" smtClean="0"/>
              <a:t>‹#›</a:t>
            </a:fld>
            <a:endParaRPr lang="en-US"/>
          </a:p>
        </p:txBody>
      </p:sp>
    </p:spTree>
    <p:extLst>
      <p:ext uri="{BB962C8B-B14F-4D97-AF65-F5344CB8AC3E}">
        <p14:creationId xmlns:p14="http://schemas.microsoft.com/office/powerpoint/2010/main" val="7830949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tr-TR"/>
              <a:t>Asıl başlık stili için tıklatın</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tr-TR"/>
              <a:t>Resim eklemek için simgeyi tıklatın</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a:t>Asıl metin stillerini düzenlemek için tıklatın</a:t>
            </a:r>
          </a:p>
        </p:txBody>
      </p:sp>
      <p:sp>
        <p:nvSpPr>
          <p:cNvPr id="5" name="Date Placeholder 4"/>
          <p:cNvSpPr>
            <a:spLocks noGrp="1"/>
          </p:cNvSpPr>
          <p:nvPr>
            <p:ph type="dt" sz="half" idx="10"/>
          </p:nvPr>
        </p:nvSpPr>
        <p:spPr/>
        <p:txBody>
          <a:bodyPr/>
          <a:lstStyle/>
          <a:p>
            <a:fld id="{6A7A2023-89BF-4B57-9A94-4D965E2360E6}" type="datetimeFigureOut">
              <a:rPr lang="en-US" smtClean="0"/>
              <a:t>8/3/2026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3A0D77-6C7D-4353-8FE4-30596B432835}" type="slidenum">
              <a:rPr lang="en-US" smtClean="0"/>
              <a:t>‹#›</a:t>
            </a:fld>
            <a:endParaRPr lang="en-US"/>
          </a:p>
        </p:txBody>
      </p:sp>
    </p:spTree>
    <p:extLst>
      <p:ext uri="{BB962C8B-B14F-4D97-AF65-F5344CB8AC3E}">
        <p14:creationId xmlns:p14="http://schemas.microsoft.com/office/powerpoint/2010/main" val="6000553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6A7A2023-89BF-4B57-9A94-4D965E2360E6}" type="datetimeFigureOut">
              <a:rPr lang="en-US" smtClean="0"/>
              <a:t>8/3/2026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3A0D77-6C7D-4353-8FE4-30596B432835}" type="slidenum">
              <a:rPr lang="en-US" smtClean="0"/>
              <a:t>‹#›</a:t>
            </a:fld>
            <a:endParaRPr lang="en-US"/>
          </a:p>
        </p:txBody>
      </p:sp>
    </p:spTree>
    <p:extLst>
      <p:ext uri="{BB962C8B-B14F-4D97-AF65-F5344CB8AC3E}">
        <p14:creationId xmlns:p14="http://schemas.microsoft.com/office/powerpoint/2010/main" val="38920037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tr-TR"/>
              <a:t>Asıl başlık stili için tıklatın</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6A7A2023-89BF-4B57-9A94-4D965E2360E6}" type="datetimeFigureOut">
              <a:rPr lang="en-US" smtClean="0"/>
              <a:t>8/3/2026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3A0D77-6C7D-4353-8FE4-30596B432835}" type="slidenum">
              <a:rPr lang="en-US" smtClean="0"/>
              <a:t>‹#›</a:t>
            </a:fld>
            <a:endParaRPr lang="en-US"/>
          </a:p>
        </p:txBody>
      </p:sp>
    </p:spTree>
    <p:extLst>
      <p:ext uri="{BB962C8B-B14F-4D97-AF65-F5344CB8AC3E}">
        <p14:creationId xmlns:p14="http://schemas.microsoft.com/office/powerpoint/2010/main" val="15397932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tr-TR"/>
              <a:t>Asıl başlık stili için tıklatın</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6A7A2023-89BF-4B57-9A94-4D965E2360E6}" type="datetimeFigureOut">
              <a:rPr lang="en-US" smtClean="0"/>
              <a:t>8/3/2026</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A33A0D77-6C7D-4353-8FE4-30596B432835}" type="slidenum">
              <a:rPr lang="en-US" smtClean="0"/>
              <a:t>‹#›</a:t>
            </a:fld>
            <a:endParaRPr lang="en-US"/>
          </a:p>
        </p:txBody>
      </p:sp>
    </p:spTree>
    <p:extLst>
      <p:ext uri="{BB962C8B-B14F-4D97-AF65-F5344CB8AC3E}">
        <p14:creationId xmlns:p14="http://schemas.microsoft.com/office/powerpoint/2010/main" val="25215157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www.terayatirim.com/hesap-ac"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Dikdörtgen 10"/>
          <p:cNvSpPr/>
          <p:nvPr/>
        </p:nvSpPr>
        <p:spPr>
          <a:xfrm>
            <a:off x="341643" y="327539"/>
            <a:ext cx="2411531" cy="3962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a:solidFill>
                  <a:srgbClr val="002060"/>
                </a:solidFill>
                <a:latin typeface="Arial" panose="020B0604020202020204" pitchFamily="34" charset="0"/>
                <a:cs typeface="Arial" panose="020B0604020202020204" pitchFamily="34" charset="0"/>
              </a:rPr>
              <a:t>Piyasa Görünümü</a:t>
            </a:r>
            <a:endParaRPr lang="en-US" sz="2000" b="1" dirty="0">
              <a:solidFill>
                <a:srgbClr val="002060"/>
              </a:solidFill>
              <a:latin typeface="Arial" panose="020B0604020202020204" pitchFamily="34" charset="0"/>
              <a:cs typeface="Arial" panose="020B0604020202020204" pitchFamily="34" charset="0"/>
            </a:endParaRPr>
          </a:p>
        </p:txBody>
      </p:sp>
      <p:sp>
        <p:nvSpPr>
          <p:cNvPr id="4" name="Dikdörtgen 3"/>
          <p:cNvSpPr/>
          <p:nvPr/>
        </p:nvSpPr>
        <p:spPr>
          <a:xfrm>
            <a:off x="-9909" y="0"/>
            <a:ext cx="351553" cy="9906000"/>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highlight>
                <a:srgbClr val="000080"/>
              </a:highlight>
            </a:endParaRPr>
          </a:p>
        </p:txBody>
      </p:sp>
      <p:cxnSp>
        <p:nvCxnSpPr>
          <p:cNvPr id="7" name="Düz Bağlayıcı 6"/>
          <p:cNvCxnSpPr/>
          <p:nvPr/>
        </p:nvCxnSpPr>
        <p:spPr>
          <a:xfrm>
            <a:off x="2753174" y="315950"/>
            <a:ext cx="0" cy="412144"/>
          </a:xfrm>
          <a:prstGeom prst="line">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Düz Bağlayıcı 17"/>
          <p:cNvCxnSpPr/>
          <p:nvPr/>
        </p:nvCxnSpPr>
        <p:spPr>
          <a:xfrm flipV="1">
            <a:off x="478640" y="922812"/>
            <a:ext cx="6209880" cy="3634"/>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0" name="Düz Bağlayıcı 29"/>
          <p:cNvCxnSpPr/>
          <p:nvPr/>
        </p:nvCxnSpPr>
        <p:spPr>
          <a:xfrm flipV="1">
            <a:off x="478640" y="1281268"/>
            <a:ext cx="6209880" cy="3634"/>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8" name="Düz Bağlayıcı 7">
            <a:extLst>
              <a:ext uri="{FF2B5EF4-FFF2-40B4-BE49-F238E27FC236}">
                <a16:creationId xmlns:a16="http://schemas.microsoft.com/office/drawing/2014/main" id="{8B13255F-D341-527E-1CE8-F203A6924ED8}"/>
              </a:ext>
            </a:extLst>
          </p:cNvPr>
          <p:cNvCxnSpPr/>
          <p:nvPr/>
        </p:nvCxnSpPr>
        <p:spPr>
          <a:xfrm flipV="1">
            <a:off x="478640" y="9550941"/>
            <a:ext cx="6209880" cy="3634"/>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sp>
        <p:nvSpPr>
          <p:cNvPr id="10" name="Dikdörtgen 9">
            <a:extLst>
              <a:ext uri="{FF2B5EF4-FFF2-40B4-BE49-F238E27FC236}">
                <a16:creationId xmlns:a16="http://schemas.microsoft.com/office/drawing/2014/main" id="{AE9AF5FE-C104-302E-FC4F-2FFA81453BFD}"/>
              </a:ext>
            </a:extLst>
          </p:cNvPr>
          <p:cNvSpPr/>
          <p:nvPr/>
        </p:nvSpPr>
        <p:spPr>
          <a:xfrm>
            <a:off x="3402642" y="9465597"/>
            <a:ext cx="524256" cy="4367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tr-TR" sz="1200" b="1" dirty="0">
                <a:solidFill>
                  <a:srgbClr val="002060"/>
                </a:solidFill>
              </a:rPr>
              <a:t>1</a:t>
            </a:r>
          </a:p>
        </p:txBody>
      </p:sp>
      <p:sp>
        <p:nvSpPr>
          <p:cNvPr id="5" name="Metin kutusu 4">
            <a:extLst>
              <a:ext uri="{FF2B5EF4-FFF2-40B4-BE49-F238E27FC236}">
                <a16:creationId xmlns:a16="http://schemas.microsoft.com/office/drawing/2014/main" id="{C178D4F9-1DD3-A39A-23B2-C2A5ACF18B8C}"/>
              </a:ext>
            </a:extLst>
          </p:cNvPr>
          <p:cNvSpPr txBox="1"/>
          <p:nvPr/>
        </p:nvSpPr>
        <p:spPr>
          <a:xfrm>
            <a:off x="478640" y="1290996"/>
            <a:ext cx="6209880" cy="7294305"/>
          </a:xfrm>
          <a:prstGeom prst="rect">
            <a:avLst/>
          </a:prstGeom>
          <a:noFill/>
        </p:spPr>
        <p:txBody>
          <a:bodyPr wrap="square">
            <a:spAutoFit/>
          </a:bodyPr>
          <a:lstStyle/>
          <a:p>
            <a:r>
              <a:rPr lang="tr-TR" sz="1200" b="1" dirty="0"/>
              <a:t>BIST-100: 13.458,10 (+%1,24)</a:t>
            </a:r>
            <a:r>
              <a:rPr lang="tr-TR" sz="1200" dirty="0"/>
              <a:t>, işlem hacmi 3.573 milyon ABD doları (3 aylık ortalamanın %7 üzerinde). Gösterge Tahvil: %42,05 (+5 baz puan). Sabah saatlerinde USD/TRY: 47,5372/47,5413.</a:t>
            </a:r>
          </a:p>
          <a:p>
            <a:endParaRPr lang="tr-TR" sz="1200" dirty="0"/>
          </a:p>
          <a:p>
            <a:r>
              <a:rPr lang="tr-TR" sz="1200" b="1" dirty="0"/>
              <a:t>Bugün Türkiye enflasyonu takip edilecek (piyasa beklentisi: aylık +%1,9, yıllık +%31,9). 2Ç26 KARLARI:</a:t>
            </a:r>
          </a:p>
          <a:p>
            <a:r>
              <a:rPr lang="tr-TR" sz="1200" b="1" dirty="0"/>
              <a:t>OTKAR daha düşük. Not edilmelidir ki: Sabancı, CarrefourSA’daki %57 hissesinin A101’e satışını tamamladı. Temmuz-26 performansı: BIST-100 (aylık -%5,1, yılbaşından bu yana +%19,9); CDS (aylık +17 baz puan, yılbaşından bu yana +34 baz puan); TL’nin sepet karşısındaki performansı (aylık -%2,3, yılbaşından bu yana -%8,8). 1 aylık BIST-50 endeks üstü/altı performans gösterenler: PASEU (+%79), EFOR (+%46), TUPRS (+%29) / DSTKF (-%51), BTCIM (-%12), TTKOM (-%9). Bugün Türk hisse senetlerinde hafif pozitif bir piyasa bekliyoruz.</a:t>
            </a:r>
          </a:p>
          <a:p>
            <a:endParaRPr lang="tr-TR" sz="1200" dirty="0"/>
          </a:p>
          <a:p>
            <a:r>
              <a:rPr lang="tr-TR" sz="1200" b="1" dirty="0"/>
              <a:t>ABD-İran çatışmasında yeniden diplomasiye dönüş…</a:t>
            </a:r>
            <a:r>
              <a:rPr lang="tr-TR" sz="1200" dirty="0"/>
              <a:t> Başkan Trump, İran’a yönelik büyük bir askerî harekât tehdidinden diplomasiye yöneldi; Umman, Suudi Arabistan ve diğer Körfez ortakları Hürmüz Boğazı’nın yeniden açılmasına yönelik bir anlaşma için baskı yapıyor. İran ve Umman, geçici bir deniz taşımacılığı mekanizması konusunda ilerleme kaydedildiğini bildirirken, Suudi Arabistan Trump’ı ilave saldırılar yerine müzakereleri seçmeye çağırdı. Temel belirsizlik, son görüşmelerin kalıcı seyrüsefer serbestisini güvence altına alıp alamayacağı ve daha geniş kapsamlı müzakerelere yol açıp açmayacağıdır. (WSJ, Bloomberg, FT)</a:t>
            </a:r>
          </a:p>
          <a:p>
            <a:endParaRPr lang="tr-TR" sz="1200" dirty="0"/>
          </a:p>
          <a:p>
            <a:r>
              <a:rPr lang="tr-TR" sz="1200" b="1" dirty="0"/>
              <a:t>Türkiye, Suudi Arabistan öncülüğündeki Kızıldeniz deniz koalisyonuna katıldı; Riyad Yemen’de kara operasyonunu değerlendiriyor…</a:t>
            </a:r>
            <a:r>
              <a:rPr lang="tr-TR" sz="1200" dirty="0"/>
              <a:t> Suudi Arabistan, Türkiye, Pakistan, Mısır, Sudan ve Cibuti dahil 14 ülkeyle Kızıldeniz ve </a:t>
            </a:r>
            <a:r>
              <a:rPr lang="tr-TR" sz="1200" dirty="0" err="1"/>
              <a:t>Babülmendep</a:t>
            </a:r>
            <a:r>
              <a:rPr lang="tr-TR" sz="1200" dirty="0"/>
              <a:t> Boğazı’nda deniz taşımacılığını ve enerji ihracatını korumak üzere Riyad merkezli bir deniz koalisyonu başlattı. BAE ve Umman girişimin dışında kaldı. Yemenli kaynaklar ayrıca, Suudi Arabistan’ın </a:t>
            </a:r>
            <a:r>
              <a:rPr lang="tr-TR" sz="1200" dirty="0" err="1"/>
              <a:t>Husilerin</a:t>
            </a:r>
            <a:r>
              <a:rPr lang="tr-TR" sz="1200" dirty="0"/>
              <a:t> ablukasını kırmak amacıyla Yemen içinde olası kara ve amfibi operasyonlar hazırladığını ileri sürüyor. Suudi Arabistan, ABD güçleriyle birlikte </a:t>
            </a:r>
            <a:r>
              <a:rPr lang="tr-TR" sz="1200" dirty="0" err="1"/>
              <a:t>Husi</a:t>
            </a:r>
            <a:r>
              <a:rPr lang="tr-TR" sz="1200" dirty="0"/>
              <a:t> kontrolündeki tesislere yönelik saldırılar düzenlemişti. (FT, Bloomberg, Oksijen)</a:t>
            </a:r>
          </a:p>
          <a:p>
            <a:endParaRPr lang="tr-TR" sz="1200" dirty="0"/>
          </a:p>
          <a:p>
            <a:r>
              <a:rPr lang="tr-TR" sz="1200" b="1" dirty="0"/>
              <a:t>CHP’den seçilen üç İstanbul ilçe belediye başkanı AKP’ye geçti; İstanbul’da denge AKP lehine değişti…</a:t>
            </a:r>
            <a:r>
              <a:rPr lang="tr-TR" sz="1200" dirty="0"/>
              <a:t> Tuzla, Çekmeköy ve Şile belediye başkanları cumartesi günü AKP’ye geçti. Bu ayrılıklar, CHP’nin Mart 2024 yerel seçimlerinde 39 ilçe belediyesinin 26’sını kazandığı İstanbul’da güç dengesini daha da değiştirdi. AKP artık 19 ilçeyi kontrol ederken, CHP’nin ilçe sayısı 18’e düştü; Şişli ve Esenyurt ise devlet tarafından atanan kayyumlarca yönetiliyor. (T24, Oksijen)</a:t>
            </a:r>
          </a:p>
          <a:p>
            <a:endParaRPr lang="tr-TR" sz="1200" dirty="0"/>
          </a:p>
          <a:p>
            <a:r>
              <a:rPr lang="tr-TR" sz="1200" b="1" dirty="0"/>
              <a:t>CHP Etimesgut Belediyesi’nde aralarında Belediye Başkanı </a:t>
            </a:r>
            <a:r>
              <a:rPr lang="tr-TR" sz="1200" b="1" dirty="0" err="1"/>
              <a:t>Beşikçioğlu’nun</a:t>
            </a:r>
            <a:r>
              <a:rPr lang="tr-TR" sz="1200" b="1" dirty="0"/>
              <a:t> da bulunduğu 40 çalışan, yolsuzluk soruşturması kapsamında tutuklandı…</a:t>
            </a:r>
            <a:r>
              <a:rPr lang="tr-TR" sz="1200" dirty="0"/>
              <a:t> Savcılar; suç örgütü kurma, rüşvet ve kamu ihalelerinin yürütülmesindeki usulsüzlükler dahil olmak üzere çeşitli iddiaları soruşturuyor. </a:t>
            </a:r>
            <a:r>
              <a:rPr lang="tr-TR" sz="1200" dirty="0" err="1"/>
              <a:t>Beşikçioğlu</a:t>
            </a:r>
            <a:r>
              <a:rPr lang="tr-TR" sz="1200" dirty="0"/>
              <a:t>, suçlamaları reddederek, öne sürülen usulsüzlüklerin belediyenin kendi iç denetim süreçleri yoluyla tespit edildiğini savundu. (T24)</a:t>
            </a:r>
          </a:p>
        </p:txBody>
      </p:sp>
      <p:sp>
        <p:nvSpPr>
          <p:cNvPr id="14" name="Dikdörtgen 13">
            <a:extLst>
              <a:ext uri="{FF2B5EF4-FFF2-40B4-BE49-F238E27FC236}">
                <a16:creationId xmlns:a16="http://schemas.microsoft.com/office/drawing/2014/main" id="{D3EAD657-074E-7F2D-7354-17F2793E1A12}"/>
              </a:ext>
            </a:extLst>
          </p:cNvPr>
          <p:cNvSpPr/>
          <p:nvPr/>
        </p:nvSpPr>
        <p:spPr>
          <a:xfrm>
            <a:off x="5359400" y="9546626"/>
            <a:ext cx="1498600" cy="3593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tr-TR" sz="1200" dirty="0">
                <a:solidFill>
                  <a:srgbClr val="002060"/>
                </a:solidFill>
              </a:rPr>
              <a:t>+90 212 365 10 00</a:t>
            </a:r>
          </a:p>
        </p:txBody>
      </p:sp>
      <p:sp>
        <p:nvSpPr>
          <p:cNvPr id="15" name="Dikdörtgen 14">
            <a:extLst>
              <a:ext uri="{FF2B5EF4-FFF2-40B4-BE49-F238E27FC236}">
                <a16:creationId xmlns:a16="http://schemas.microsoft.com/office/drawing/2014/main" id="{A2B8A4C4-353D-89C5-427F-3F33C9E66BD8}"/>
              </a:ext>
            </a:extLst>
          </p:cNvPr>
          <p:cNvSpPr/>
          <p:nvPr/>
        </p:nvSpPr>
        <p:spPr>
          <a:xfrm>
            <a:off x="341644" y="9550941"/>
            <a:ext cx="1360156" cy="3514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tr-TR" sz="1200" dirty="0">
                <a:solidFill>
                  <a:srgbClr val="002060"/>
                </a:solidFill>
              </a:rPr>
              <a:t>terayatirim.com</a:t>
            </a:r>
          </a:p>
        </p:txBody>
      </p:sp>
      <p:sp>
        <p:nvSpPr>
          <p:cNvPr id="2" name="Dikdörtgen 1">
            <a:extLst>
              <a:ext uri="{FF2B5EF4-FFF2-40B4-BE49-F238E27FC236}">
                <a16:creationId xmlns:a16="http://schemas.microsoft.com/office/drawing/2014/main" id="{F0C5BE40-5006-B4B6-8AAC-ADA6CD1C0F55}"/>
              </a:ext>
            </a:extLst>
          </p:cNvPr>
          <p:cNvSpPr/>
          <p:nvPr/>
        </p:nvSpPr>
        <p:spPr>
          <a:xfrm>
            <a:off x="478640" y="949034"/>
            <a:ext cx="6209880" cy="3181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400" b="1" dirty="0">
                <a:solidFill>
                  <a:srgbClr val="002060"/>
                </a:solidFill>
                <a:latin typeface="Arial" panose="020B0604020202020204" pitchFamily="34" charset="0"/>
                <a:cs typeface="Arial" panose="020B0604020202020204" pitchFamily="34" charset="0"/>
              </a:rPr>
              <a:t>Güne Bakış</a:t>
            </a:r>
          </a:p>
        </p:txBody>
      </p:sp>
      <p:sp>
        <p:nvSpPr>
          <p:cNvPr id="6" name="TextBox 23">
            <a:extLst>
              <a:ext uri="{FF2B5EF4-FFF2-40B4-BE49-F238E27FC236}">
                <a16:creationId xmlns:a16="http://schemas.microsoft.com/office/drawing/2014/main" id="{8B858884-0D0E-0FD9-4C99-4E4E4D43C898}"/>
              </a:ext>
            </a:extLst>
          </p:cNvPr>
          <p:cNvSpPr txBox="1"/>
          <p:nvPr/>
        </p:nvSpPr>
        <p:spPr>
          <a:xfrm>
            <a:off x="2769363" y="345520"/>
            <a:ext cx="1383857" cy="369332"/>
          </a:xfrm>
          <a:prstGeom prst="rect">
            <a:avLst/>
          </a:prstGeom>
          <a:noFill/>
        </p:spPr>
        <p:txBody>
          <a:bodyPr wrap="square" rtlCol="0">
            <a:spAutoFit/>
          </a:bodyPr>
          <a:lstStyle/>
          <a:p>
            <a:pPr algn="r"/>
            <a:fld id="{8253018C-E578-4CEB-A630-C078D8371537}" type="datetime1">
              <a:rPr lang="tr-TR" b="1" smtClean="0">
                <a:solidFill>
                  <a:srgbClr val="3A3A3C"/>
                </a:solidFill>
                <a:latin typeface="Arial" panose="020B0604020202020204" pitchFamily="34" charset="0"/>
                <a:cs typeface="Arial" panose="020B0604020202020204" pitchFamily="34" charset="0"/>
              </a:rPr>
              <a:t>3.08.2026</a:t>
            </a:fld>
            <a:endParaRPr lang="tr-TR" b="1" dirty="0">
              <a:solidFill>
                <a:srgbClr val="3A3A3C"/>
              </a:solidFill>
              <a:latin typeface="Arial" panose="020B0604020202020204" pitchFamily="34" charset="0"/>
              <a:cs typeface="Arial" panose="020B0604020202020204" pitchFamily="34" charset="0"/>
            </a:endParaRPr>
          </a:p>
        </p:txBody>
      </p:sp>
      <p:pic>
        <p:nvPicPr>
          <p:cNvPr id="21" name="Resim 20">
            <a:extLst>
              <a:ext uri="{FF2B5EF4-FFF2-40B4-BE49-F238E27FC236}">
                <a16:creationId xmlns:a16="http://schemas.microsoft.com/office/drawing/2014/main" id="{2E550B2E-7870-AE95-D4F1-C674E657DA7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32173" y="247702"/>
            <a:ext cx="2725827" cy="524144"/>
          </a:xfrm>
          <a:prstGeom prst="rect">
            <a:avLst/>
          </a:prstGeom>
        </p:spPr>
      </p:pic>
    </p:spTree>
    <p:extLst>
      <p:ext uri="{BB962C8B-B14F-4D97-AF65-F5344CB8AC3E}">
        <p14:creationId xmlns:p14="http://schemas.microsoft.com/office/powerpoint/2010/main" val="21378071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18AE96-43B0-AE28-2E1F-E4FE00EA6678}"/>
            </a:ext>
          </a:extLst>
        </p:cNvPr>
        <p:cNvGrpSpPr/>
        <p:nvPr/>
      </p:nvGrpSpPr>
      <p:grpSpPr>
        <a:xfrm>
          <a:off x="0" y="0"/>
          <a:ext cx="0" cy="0"/>
          <a:chOff x="0" y="0"/>
          <a:chExt cx="0" cy="0"/>
        </a:xfrm>
      </p:grpSpPr>
      <p:sp>
        <p:nvSpPr>
          <p:cNvPr id="13" name="TextBox 23">
            <a:extLst>
              <a:ext uri="{FF2B5EF4-FFF2-40B4-BE49-F238E27FC236}">
                <a16:creationId xmlns:a16="http://schemas.microsoft.com/office/drawing/2014/main" id="{838C982E-3BD8-7E84-9C64-32CAE24211D7}"/>
              </a:ext>
            </a:extLst>
          </p:cNvPr>
          <p:cNvSpPr txBox="1"/>
          <p:nvPr/>
        </p:nvSpPr>
        <p:spPr>
          <a:xfrm>
            <a:off x="2769363" y="345520"/>
            <a:ext cx="1383857" cy="369332"/>
          </a:xfrm>
          <a:prstGeom prst="rect">
            <a:avLst/>
          </a:prstGeom>
          <a:noFill/>
        </p:spPr>
        <p:txBody>
          <a:bodyPr wrap="square" rtlCol="0">
            <a:spAutoFit/>
          </a:bodyPr>
          <a:lstStyle/>
          <a:p>
            <a:pPr algn="r"/>
            <a:fld id="{8253018C-E578-4CEB-A630-C078D8371537}" type="datetime1">
              <a:rPr lang="tr-TR" b="1" smtClean="0">
                <a:solidFill>
                  <a:srgbClr val="3A3A3C"/>
                </a:solidFill>
                <a:latin typeface="Arial" panose="020B0604020202020204" pitchFamily="34" charset="0"/>
                <a:cs typeface="Arial" panose="020B0604020202020204" pitchFamily="34" charset="0"/>
              </a:rPr>
              <a:t>3.08.2026</a:t>
            </a:fld>
            <a:endParaRPr lang="tr-TR" b="1" dirty="0">
              <a:solidFill>
                <a:srgbClr val="3A3A3C"/>
              </a:solidFill>
              <a:latin typeface="Arial" panose="020B0604020202020204" pitchFamily="34" charset="0"/>
              <a:cs typeface="Arial" panose="020B0604020202020204" pitchFamily="34" charset="0"/>
            </a:endParaRPr>
          </a:p>
        </p:txBody>
      </p:sp>
      <p:sp>
        <p:nvSpPr>
          <p:cNvPr id="4" name="Dikdörtgen 3">
            <a:extLst>
              <a:ext uri="{FF2B5EF4-FFF2-40B4-BE49-F238E27FC236}">
                <a16:creationId xmlns:a16="http://schemas.microsoft.com/office/drawing/2014/main" id="{91298E64-C6E0-2AA7-029B-5A475B563B2B}"/>
              </a:ext>
            </a:extLst>
          </p:cNvPr>
          <p:cNvSpPr/>
          <p:nvPr/>
        </p:nvSpPr>
        <p:spPr>
          <a:xfrm>
            <a:off x="-9909" y="0"/>
            <a:ext cx="351553" cy="9906000"/>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7" name="Düz Bağlayıcı 6">
            <a:extLst>
              <a:ext uri="{FF2B5EF4-FFF2-40B4-BE49-F238E27FC236}">
                <a16:creationId xmlns:a16="http://schemas.microsoft.com/office/drawing/2014/main" id="{A0E5254B-6C23-5A6B-0F29-97275CDE56DE}"/>
              </a:ext>
            </a:extLst>
          </p:cNvPr>
          <p:cNvCxnSpPr/>
          <p:nvPr/>
        </p:nvCxnSpPr>
        <p:spPr>
          <a:xfrm>
            <a:off x="2753174" y="315950"/>
            <a:ext cx="0" cy="412144"/>
          </a:xfrm>
          <a:prstGeom prst="line">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Düz Bağlayıcı 17">
            <a:extLst>
              <a:ext uri="{FF2B5EF4-FFF2-40B4-BE49-F238E27FC236}">
                <a16:creationId xmlns:a16="http://schemas.microsoft.com/office/drawing/2014/main" id="{F9DCCB5F-45CC-1C32-A508-42D6B4822C22}"/>
              </a:ext>
            </a:extLst>
          </p:cNvPr>
          <p:cNvCxnSpPr/>
          <p:nvPr/>
        </p:nvCxnSpPr>
        <p:spPr>
          <a:xfrm flipV="1">
            <a:off x="478640" y="922812"/>
            <a:ext cx="6209880" cy="3634"/>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0" name="Düz Bağlayıcı 29">
            <a:extLst>
              <a:ext uri="{FF2B5EF4-FFF2-40B4-BE49-F238E27FC236}">
                <a16:creationId xmlns:a16="http://schemas.microsoft.com/office/drawing/2014/main" id="{6170E0CE-576F-0C9C-B84B-7CAB464D1B08}"/>
              </a:ext>
            </a:extLst>
          </p:cNvPr>
          <p:cNvCxnSpPr/>
          <p:nvPr/>
        </p:nvCxnSpPr>
        <p:spPr>
          <a:xfrm flipV="1">
            <a:off x="478640" y="1281268"/>
            <a:ext cx="6209880" cy="3634"/>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8" name="Düz Bağlayıcı 7">
            <a:extLst>
              <a:ext uri="{FF2B5EF4-FFF2-40B4-BE49-F238E27FC236}">
                <a16:creationId xmlns:a16="http://schemas.microsoft.com/office/drawing/2014/main" id="{BCB01EF1-2706-7C89-5620-C92762FA9AD8}"/>
              </a:ext>
            </a:extLst>
          </p:cNvPr>
          <p:cNvCxnSpPr/>
          <p:nvPr/>
        </p:nvCxnSpPr>
        <p:spPr>
          <a:xfrm flipV="1">
            <a:off x="478640" y="9550941"/>
            <a:ext cx="6209880" cy="3634"/>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sp>
        <p:nvSpPr>
          <p:cNvPr id="10" name="Dikdörtgen 9">
            <a:extLst>
              <a:ext uri="{FF2B5EF4-FFF2-40B4-BE49-F238E27FC236}">
                <a16:creationId xmlns:a16="http://schemas.microsoft.com/office/drawing/2014/main" id="{1E7A07E3-EF26-5E8D-1D59-B0C585D806E9}"/>
              </a:ext>
            </a:extLst>
          </p:cNvPr>
          <p:cNvSpPr/>
          <p:nvPr/>
        </p:nvSpPr>
        <p:spPr>
          <a:xfrm>
            <a:off x="3402642" y="9465597"/>
            <a:ext cx="524256" cy="4367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tr-TR" sz="1200" b="1" dirty="0">
                <a:solidFill>
                  <a:srgbClr val="002060"/>
                </a:solidFill>
              </a:rPr>
              <a:t>2</a:t>
            </a:r>
          </a:p>
        </p:txBody>
      </p:sp>
      <p:sp>
        <p:nvSpPr>
          <p:cNvPr id="5" name="Metin kutusu 4">
            <a:extLst>
              <a:ext uri="{FF2B5EF4-FFF2-40B4-BE49-F238E27FC236}">
                <a16:creationId xmlns:a16="http://schemas.microsoft.com/office/drawing/2014/main" id="{3F71530D-5402-FC84-9E3F-86470BE6370E}"/>
              </a:ext>
            </a:extLst>
          </p:cNvPr>
          <p:cNvSpPr txBox="1"/>
          <p:nvPr/>
        </p:nvSpPr>
        <p:spPr>
          <a:xfrm>
            <a:off x="478640" y="1308098"/>
            <a:ext cx="6209880" cy="7109639"/>
          </a:xfrm>
          <a:prstGeom prst="rect">
            <a:avLst/>
          </a:prstGeom>
          <a:noFill/>
        </p:spPr>
        <p:txBody>
          <a:bodyPr wrap="square">
            <a:spAutoFit/>
          </a:bodyPr>
          <a:lstStyle/>
          <a:p>
            <a:endParaRPr lang="tr-TR" sz="1200" dirty="0"/>
          </a:p>
          <a:p>
            <a:r>
              <a:rPr lang="tr-TR" sz="1200" b="1" dirty="0"/>
              <a:t>TOKİ, İstanbul’daki ilk kiralık sosyal konut programını Eylül 2026’da başlatıyor…</a:t>
            </a:r>
            <a:r>
              <a:rPr lang="tr-TR" sz="1200" dirty="0"/>
              <a:t> Cumhurbaşkanı Erdoğan, Toplu Konut İdaresi’nin (TOKİ) İstanbul’da ilk etapta 15 bin kiralık sosyal konut sağlayacağını ve kiralamaların Eylül ayında başlayacağını açıkladı. Hak sahipleri kura ile belirlenecek; konutlar, ilçe piyasa kiralarının altında üç yıllık sözleşmelerle kiraya verilecek ve ardından yeni bir kura ile yeni hak sahiplerine devredilecek. Erdoğan ayrıca “Ev Sahibi Türkiye” projesinin İstanbul’a 100 bin sosyal konut ekleyeceğini belirtti. Ayrı olarak Erdoğan, esnaf ve sanatkârlar için Hazine destekli işletme sermayesi kredilerinin üst limitinin 1,0 milyon TL’den 1,5 milyon TL’ye; işyeri, taşıt ve makine alımlarına yönelik yatırım kredisi limitlerinin ise 2,5 milyon TL’den 3,5 milyon TL’ye çıkarılacağını açıkladı. (Bloomberg HT, </a:t>
            </a:r>
            <a:r>
              <a:rPr lang="tr-TR" sz="1200" dirty="0" err="1"/>
              <a:t>Tera</a:t>
            </a:r>
            <a:r>
              <a:rPr lang="tr-TR" sz="1200" dirty="0"/>
              <a:t> Yatırım)</a:t>
            </a:r>
          </a:p>
          <a:p>
            <a:endParaRPr lang="tr-TR" sz="1200" dirty="0"/>
          </a:p>
          <a:p>
            <a:r>
              <a:rPr lang="tr-TR" sz="1200" b="1" dirty="0"/>
              <a:t>Hazine, önümüzdeki üç ay için %94 iç borç çevirme oranını hedefliyor…</a:t>
            </a:r>
            <a:r>
              <a:rPr lang="tr-TR" sz="1200" dirty="0"/>
              <a:t> Hazine, önümüzdeki üç aya ait borçlanma programını ve itfa takvimini açıkladı; gelecek iki ay için borçlanma hedefini önemli ölçüde düşürdü. Programa göre Hazine’nin Ağustos’ta 596 milyar TL, Eylül’de 272 milyar TL ve Ekim’de 405 milyar TL itfası bulunuyor. Buna karşılık sırasıyla 537 milyar TL, 258 milyar TL ve 405 milyar TL borçlanma hedefleniyor. Bu durum, üç aylık dönem için %94 borç çevirme oranı hedefi anlamına gelirken, Hazine’nin piyasalara 73 milyar TL likidite bırakacağına işaret ediyor. Hazine, 2026 yılının tamamı için resmi olarak %106 iç borç çevirme oranı hedeflemişti; bizim tahminimize göre ise bu oran 7A26’da %87 seviyesinde gerçekleşti. (Hazine, </a:t>
            </a:r>
            <a:r>
              <a:rPr lang="tr-TR" sz="1200" dirty="0" err="1"/>
              <a:t>Tera</a:t>
            </a:r>
            <a:r>
              <a:rPr lang="tr-TR" sz="1200" dirty="0"/>
              <a:t> Yatırım)</a:t>
            </a:r>
          </a:p>
          <a:p>
            <a:endParaRPr lang="tr-TR" sz="1200" dirty="0"/>
          </a:p>
          <a:p>
            <a:r>
              <a:rPr lang="tr-TR" sz="1200" b="1" dirty="0"/>
              <a:t>İstanbul TÜFE artışı Temmuz’da %2,1 oldu…</a:t>
            </a:r>
            <a:r>
              <a:rPr lang="tr-TR" sz="1200" dirty="0"/>
              <a:t> İstanbul Ticaret Odası, İstanbul’da tüketici fiyatlarının Temmuz ayında aylık %2,1, yıllık %35,2 arttığını açıkladı; yıllık enflasyon Haziran’daki %35,9’dan geriledi. Detaylara bakıldığında, İstanbul’da Temmuz ayı gıda enflasyonunun %1,3 olduğu görülüyor. Sağlık (%9,8), ulaştırma (%4,4), haberleşme (%3,7), eğlence (%2,5) ve konut (%2,0) gruplarında yüksek fiyat artışları gözlenirken; ev eşyası (%1,6), otel-restoran-kafe (%1,5), eğitim (%1,5), diğer (%1,0) ve alkollü içecekler-tütün (%0,8) gruplarında görece daha ılımlı artışlar kaydedildi. Giyim grubunda ise sınırlı düşüş (-%0,7) görüldü. Resmî Türkiye Temmuz enflasyon verisinin pazartesi sabahı (3 Ağustos) açıklanacağı ve piyasa beklentisinin şu anda aylık %1,9 olduğu not edilmelidir. Piyasa beklentisinin doğru çıkması durumunda, yıllık TÜFE enflasyonu Haziran’daki %32,1’den Temmuz’da %31,9’a sınırlı şekilde gerileyecektir. İstanbul verisinin, piyasa beklentisiyle uyumlu bir resmî veri açıklamasına işaret ettiğini değerlendiriyoruz. (İTO, </a:t>
            </a:r>
            <a:r>
              <a:rPr lang="tr-TR" sz="1200" dirty="0" err="1"/>
              <a:t>Tera</a:t>
            </a:r>
            <a:r>
              <a:rPr lang="tr-TR" sz="1200" dirty="0"/>
              <a:t> Yatırım)</a:t>
            </a:r>
          </a:p>
          <a:p>
            <a:endParaRPr lang="tr-TR" sz="1200" dirty="0"/>
          </a:p>
          <a:p>
            <a:r>
              <a:rPr lang="tr-TR" sz="1200" b="1" dirty="0"/>
              <a:t>Yerli bireysel yatırımcı sayısı Temmuz’da arttı…</a:t>
            </a:r>
            <a:r>
              <a:rPr lang="tr-TR" sz="1200" dirty="0"/>
              <a:t> KAP verilerine göre Borsa İstanbul’daki yerli bireysel yatırımcı sayısı Temmuz ayında aylık %2,2 artarak 6,85 milyona ulaştı (yıllık +%8 veya +0,5 milyon). Aynı dönemde yerli bireysel yatırımcıların pay senedi varlıkları, BIST-TÜM Endeksi’nin halka açık piyasa değerinde aylık %2,1 düşüşe kıyasla, aylık %1,2 artarak 2.874 milyar TL’ye (61 milyar ABD doları) ulaştı. (KAP, </a:t>
            </a:r>
            <a:r>
              <a:rPr lang="tr-TR" sz="1200" dirty="0" err="1"/>
              <a:t>Tera</a:t>
            </a:r>
            <a:r>
              <a:rPr lang="tr-TR" sz="1200" dirty="0"/>
              <a:t> Yatırım)</a:t>
            </a:r>
          </a:p>
        </p:txBody>
      </p:sp>
      <p:sp>
        <p:nvSpPr>
          <p:cNvPr id="14" name="Dikdörtgen 13">
            <a:extLst>
              <a:ext uri="{FF2B5EF4-FFF2-40B4-BE49-F238E27FC236}">
                <a16:creationId xmlns:a16="http://schemas.microsoft.com/office/drawing/2014/main" id="{1535A2CF-009E-56B9-2151-30B9AC0EF9A2}"/>
              </a:ext>
            </a:extLst>
          </p:cNvPr>
          <p:cNvSpPr/>
          <p:nvPr/>
        </p:nvSpPr>
        <p:spPr>
          <a:xfrm>
            <a:off x="5359400" y="9546626"/>
            <a:ext cx="1498600" cy="3593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tr-TR" sz="1200" dirty="0">
                <a:solidFill>
                  <a:srgbClr val="002060"/>
                </a:solidFill>
              </a:rPr>
              <a:t>+90 212 365 10 00</a:t>
            </a:r>
          </a:p>
        </p:txBody>
      </p:sp>
      <p:sp>
        <p:nvSpPr>
          <p:cNvPr id="15" name="Dikdörtgen 14">
            <a:extLst>
              <a:ext uri="{FF2B5EF4-FFF2-40B4-BE49-F238E27FC236}">
                <a16:creationId xmlns:a16="http://schemas.microsoft.com/office/drawing/2014/main" id="{D287C508-1C3A-13A8-2ECC-BC930C4F6F44}"/>
              </a:ext>
            </a:extLst>
          </p:cNvPr>
          <p:cNvSpPr/>
          <p:nvPr/>
        </p:nvSpPr>
        <p:spPr>
          <a:xfrm>
            <a:off x="341644" y="9550941"/>
            <a:ext cx="1360156" cy="3514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tr-TR" sz="1200" dirty="0">
                <a:solidFill>
                  <a:srgbClr val="002060"/>
                </a:solidFill>
              </a:rPr>
              <a:t>terayatirim.com</a:t>
            </a:r>
          </a:p>
        </p:txBody>
      </p:sp>
      <p:sp>
        <p:nvSpPr>
          <p:cNvPr id="2" name="Dikdörtgen 1">
            <a:extLst>
              <a:ext uri="{FF2B5EF4-FFF2-40B4-BE49-F238E27FC236}">
                <a16:creationId xmlns:a16="http://schemas.microsoft.com/office/drawing/2014/main" id="{81006C35-8856-ACC5-7E1C-E23FA06F01B4}"/>
              </a:ext>
            </a:extLst>
          </p:cNvPr>
          <p:cNvSpPr/>
          <p:nvPr/>
        </p:nvSpPr>
        <p:spPr>
          <a:xfrm>
            <a:off x="478640" y="949034"/>
            <a:ext cx="6209880" cy="3181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400" b="1" dirty="0">
                <a:solidFill>
                  <a:srgbClr val="002060"/>
                </a:solidFill>
                <a:latin typeface="Arial" panose="020B0604020202020204" pitchFamily="34" charset="0"/>
                <a:cs typeface="Arial" panose="020B0604020202020204" pitchFamily="34" charset="0"/>
              </a:rPr>
              <a:t>Güne Bakış</a:t>
            </a:r>
          </a:p>
        </p:txBody>
      </p:sp>
      <p:sp>
        <p:nvSpPr>
          <p:cNvPr id="6" name="Dikdörtgen 5">
            <a:extLst>
              <a:ext uri="{FF2B5EF4-FFF2-40B4-BE49-F238E27FC236}">
                <a16:creationId xmlns:a16="http://schemas.microsoft.com/office/drawing/2014/main" id="{D361F879-3C93-24C9-B0AB-17215C24BB9F}"/>
              </a:ext>
            </a:extLst>
          </p:cNvPr>
          <p:cNvSpPr/>
          <p:nvPr/>
        </p:nvSpPr>
        <p:spPr>
          <a:xfrm>
            <a:off x="341643" y="327539"/>
            <a:ext cx="2411531" cy="3962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a:solidFill>
                  <a:srgbClr val="002060"/>
                </a:solidFill>
                <a:latin typeface="Arial" panose="020B0604020202020204" pitchFamily="34" charset="0"/>
                <a:cs typeface="Arial" panose="020B0604020202020204" pitchFamily="34" charset="0"/>
              </a:rPr>
              <a:t>Piyasa Görünümü</a:t>
            </a:r>
            <a:endParaRPr lang="en-US" sz="2000" b="1" dirty="0">
              <a:solidFill>
                <a:srgbClr val="002060"/>
              </a:solidFill>
              <a:latin typeface="Arial" panose="020B0604020202020204" pitchFamily="34" charset="0"/>
              <a:cs typeface="Arial" panose="020B0604020202020204" pitchFamily="34" charset="0"/>
            </a:endParaRPr>
          </a:p>
        </p:txBody>
      </p:sp>
      <p:pic>
        <p:nvPicPr>
          <p:cNvPr id="9" name="Resim 8">
            <a:extLst>
              <a:ext uri="{FF2B5EF4-FFF2-40B4-BE49-F238E27FC236}">
                <a16:creationId xmlns:a16="http://schemas.microsoft.com/office/drawing/2014/main" id="{365E95FA-D925-D658-A6EC-6EB13E1B57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32173" y="247702"/>
            <a:ext cx="2725827" cy="524144"/>
          </a:xfrm>
          <a:prstGeom prst="rect">
            <a:avLst/>
          </a:prstGeom>
        </p:spPr>
      </p:pic>
    </p:spTree>
    <p:extLst>
      <p:ext uri="{BB962C8B-B14F-4D97-AF65-F5344CB8AC3E}">
        <p14:creationId xmlns:p14="http://schemas.microsoft.com/office/powerpoint/2010/main" val="35422131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07D56A-8EC7-0F0A-BC45-5B0EB64E52E4}"/>
            </a:ext>
          </a:extLst>
        </p:cNvPr>
        <p:cNvGrpSpPr/>
        <p:nvPr/>
      </p:nvGrpSpPr>
      <p:grpSpPr>
        <a:xfrm>
          <a:off x="0" y="0"/>
          <a:ext cx="0" cy="0"/>
          <a:chOff x="0" y="0"/>
          <a:chExt cx="0" cy="0"/>
        </a:xfrm>
      </p:grpSpPr>
      <p:sp>
        <p:nvSpPr>
          <p:cNvPr id="13" name="TextBox 23">
            <a:extLst>
              <a:ext uri="{FF2B5EF4-FFF2-40B4-BE49-F238E27FC236}">
                <a16:creationId xmlns:a16="http://schemas.microsoft.com/office/drawing/2014/main" id="{20D0DDE7-3B74-800F-A765-EAF5837CFD2B}"/>
              </a:ext>
            </a:extLst>
          </p:cNvPr>
          <p:cNvSpPr txBox="1"/>
          <p:nvPr/>
        </p:nvSpPr>
        <p:spPr>
          <a:xfrm>
            <a:off x="2769363" y="345520"/>
            <a:ext cx="1383857" cy="369332"/>
          </a:xfrm>
          <a:prstGeom prst="rect">
            <a:avLst/>
          </a:prstGeom>
          <a:noFill/>
        </p:spPr>
        <p:txBody>
          <a:bodyPr wrap="square" rtlCol="0">
            <a:spAutoFit/>
          </a:bodyPr>
          <a:lstStyle/>
          <a:p>
            <a:pPr algn="r"/>
            <a:fld id="{8253018C-E578-4CEB-A630-C078D8371537}" type="datetime1">
              <a:rPr lang="tr-TR" b="1" smtClean="0">
                <a:solidFill>
                  <a:srgbClr val="3A3A3C"/>
                </a:solidFill>
                <a:latin typeface="Arial" panose="020B0604020202020204" pitchFamily="34" charset="0"/>
                <a:cs typeface="Arial" panose="020B0604020202020204" pitchFamily="34" charset="0"/>
              </a:rPr>
              <a:t>3.08.2026</a:t>
            </a:fld>
            <a:endParaRPr lang="tr-TR" b="1" dirty="0">
              <a:solidFill>
                <a:srgbClr val="3A3A3C"/>
              </a:solidFill>
              <a:latin typeface="Arial" panose="020B0604020202020204" pitchFamily="34" charset="0"/>
              <a:cs typeface="Arial" panose="020B0604020202020204" pitchFamily="34" charset="0"/>
            </a:endParaRPr>
          </a:p>
        </p:txBody>
      </p:sp>
      <p:sp>
        <p:nvSpPr>
          <p:cNvPr id="4" name="Dikdörtgen 3">
            <a:extLst>
              <a:ext uri="{FF2B5EF4-FFF2-40B4-BE49-F238E27FC236}">
                <a16:creationId xmlns:a16="http://schemas.microsoft.com/office/drawing/2014/main" id="{DE804016-B5FF-FCA1-CA15-941CBF94EA92}"/>
              </a:ext>
            </a:extLst>
          </p:cNvPr>
          <p:cNvSpPr/>
          <p:nvPr/>
        </p:nvSpPr>
        <p:spPr>
          <a:xfrm>
            <a:off x="-9909" y="0"/>
            <a:ext cx="351553" cy="9906000"/>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7" name="Düz Bağlayıcı 6">
            <a:extLst>
              <a:ext uri="{FF2B5EF4-FFF2-40B4-BE49-F238E27FC236}">
                <a16:creationId xmlns:a16="http://schemas.microsoft.com/office/drawing/2014/main" id="{59357765-FC5C-8F66-AEA7-65265C454840}"/>
              </a:ext>
            </a:extLst>
          </p:cNvPr>
          <p:cNvCxnSpPr/>
          <p:nvPr/>
        </p:nvCxnSpPr>
        <p:spPr>
          <a:xfrm>
            <a:off x="2753174" y="315950"/>
            <a:ext cx="0" cy="412144"/>
          </a:xfrm>
          <a:prstGeom prst="line">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Düz Bağlayıcı 17">
            <a:extLst>
              <a:ext uri="{FF2B5EF4-FFF2-40B4-BE49-F238E27FC236}">
                <a16:creationId xmlns:a16="http://schemas.microsoft.com/office/drawing/2014/main" id="{8C06209E-E65C-AC5E-FBDC-C88AD2198B34}"/>
              </a:ext>
            </a:extLst>
          </p:cNvPr>
          <p:cNvCxnSpPr/>
          <p:nvPr/>
        </p:nvCxnSpPr>
        <p:spPr>
          <a:xfrm flipV="1">
            <a:off x="478640" y="922812"/>
            <a:ext cx="6209880" cy="3634"/>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0" name="Düz Bağlayıcı 29">
            <a:extLst>
              <a:ext uri="{FF2B5EF4-FFF2-40B4-BE49-F238E27FC236}">
                <a16:creationId xmlns:a16="http://schemas.microsoft.com/office/drawing/2014/main" id="{8AB1C471-41CD-FF98-3760-A251805DE943}"/>
              </a:ext>
            </a:extLst>
          </p:cNvPr>
          <p:cNvCxnSpPr/>
          <p:nvPr/>
        </p:nvCxnSpPr>
        <p:spPr>
          <a:xfrm flipV="1">
            <a:off x="478640" y="1281268"/>
            <a:ext cx="6209880" cy="3634"/>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8" name="Düz Bağlayıcı 7">
            <a:extLst>
              <a:ext uri="{FF2B5EF4-FFF2-40B4-BE49-F238E27FC236}">
                <a16:creationId xmlns:a16="http://schemas.microsoft.com/office/drawing/2014/main" id="{655E5A45-1A96-E8FC-F83C-C8C4C9A02CF8}"/>
              </a:ext>
            </a:extLst>
          </p:cNvPr>
          <p:cNvCxnSpPr/>
          <p:nvPr/>
        </p:nvCxnSpPr>
        <p:spPr>
          <a:xfrm flipV="1">
            <a:off x="478640" y="9550941"/>
            <a:ext cx="6209880" cy="3634"/>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sp>
        <p:nvSpPr>
          <p:cNvPr id="10" name="Dikdörtgen 9">
            <a:extLst>
              <a:ext uri="{FF2B5EF4-FFF2-40B4-BE49-F238E27FC236}">
                <a16:creationId xmlns:a16="http://schemas.microsoft.com/office/drawing/2014/main" id="{4CB0897E-8BF4-F8CD-FBEC-0A31C2338872}"/>
              </a:ext>
            </a:extLst>
          </p:cNvPr>
          <p:cNvSpPr/>
          <p:nvPr/>
        </p:nvSpPr>
        <p:spPr>
          <a:xfrm>
            <a:off x="3402642" y="9465597"/>
            <a:ext cx="524256" cy="4367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tr-TR" sz="1200" b="1" dirty="0">
                <a:solidFill>
                  <a:srgbClr val="002060"/>
                </a:solidFill>
              </a:rPr>
              <a:t>3</a:t>
            </a:r>
          </a:p>
        </p:txBody>
      </p:sp>
      <p:sp>
        <p:nvSpPr>
          <p:cNvPr id="5" name="Metin kutusu 4">
            <a:extLst>
              <a:ext uri="{FF2B5EF4-FFF2-40B4-BE49-F238E27FC236}">
                <a16:creationId xmlns:a16="http://schemas.microsoft.com/office/drawing/2014/main" id="{E545EA19-9830-7CDE-CB1C-3050DBA1E002}"/>
              </a:ext>
            </a:extLst>
          </p:cNvPr>
          <p:cNvSpPr txBox="1"/>
          <p:nvPr/>
        </p:nvSpPr>
        <p:spPr>
          <a:xfrm>
            <a:off x="478640" y="1308098"/>
            <a:ext cx="6209880" cy="6370975"/>
          </a:xfrm>
          <a:prstGeom prst="rect">
            <a:avLst/>
          </a:prstGeom>
          <a:noFill/>
        </p:spPr>
        <p:txBody>
          <a:bodyPr wrap="square">
            <a:spAutoFit/>
          </a:bodyPr>
          <a:lstStyle/>
          <a:p>
            <a:endParaRPr lang="tr-TR" sz="1200" dirty="0"/>
          </a:p>
          <a:p>
            <a:r>
              <a:rPr lang="tr-TR" sz="1200" b="1" dirty="0"/>
              <a:t>Geçen hafta Türk hisse senetlerinden toplam net 95 milyon ABD doları çıkış tahmin ediyoruz…</a:t>
            </a:r>
            <a:endParaRPr lang="tr-TR" sz="1200" dirty="0"/>
          </a:p>
          <a:p>
            <a:pPr lvl="0"/>
            <a:r>
              <a:rPr lang="tr-TR" sz="1200" b="1" dirty="0"/>
              <a:t>Tahmini girişler:</a:t>
            </a:r>
            <a:r>
              <a:rPr lang="tr-TR" sz="1200" dirty="0"/>
              <a:t> TUPRS (50 milyon ABD doları), TEHOL (33 milyon ABD doları), ASELS (26 milyon ABD doları), EREGL (20 milyon ABD doları), KRDMD (17 milyon ABD doları).</a:t>
            </a:r>
          </a:p>
          <a:p>
            <a:pPr lvl="0"/>
            <a:r>
              <a:rPr lang="tr-TR" sz="1200" b="1" dirty="0"/>
              <a:t>Tahmini çıkışlar:</a:t>
            </a:r>
            <a:r>
              <a:rPr lang="tr-TR" sz="1200" dirty="0"/>
              <a:t> AKBNK (39 milyon ABD doları), BIGEN (34 milyon ABD doları), SAHOL (21 milyon ABD doları), MANAS (17 milyon ABD doları), SASA (16 milyon ABD doları).</a:t>
            </a:r>
          </a:p>
          <a:p>
            <a:pPr lvl="0"/>
            <a:endParaRPr lang="tr-TR" sz="1200" dirty="0"/>
          </a:p>
          <a:p>
            <a:r>
              <a:rPr lang="tr-TR" sz="1200" b="1" dirty="0"/>
              <a:t>Hidroelektrik üretimindeki büyümenin Temmuz 2026’da yavaşlamasıyla elektrik fiyatlarında keskin toparlanma…</a:t>
            </a:r>
            <a:r>
              <a:rPr lang="tr-TR" sz="1200" dirty="0"/>
              <a:t> Elektrik spot fiyatları, önceki aylardaki istisnai derecede düşük bazdan aylık bazda iki kattan fazla artarak Temmuz 2026’da daha normalleşmiş seviyeler olan 59 ABD doları/</a:t>
            </a:r>
            <a:r>
              <a:rPr lang="tr-TR" sz="1200" dirty="0" err="1"/>
              <a:t>MWh’a</a:t>
            </a:r>
            <a:r>
              <a:rPr lang="tr-TR" sz="1200" dirty="0"/>
              <a:t> döndü; ancak hâlen geçen yılın %21 altında bulunuyor. Arz tarafında, hidroelektrik üretimi mevsimsellik nedeniyle son üç ayda kademeli olarak geriledi fakat hâlen geçen yılın %60 üzerinde seyrediyor; bu durum doğalgaz kullanımını da yıllık bazda benzer oranda, %60 aşağıda tutuyor. İthal kömürden üretim yıllık bazda hafif düşüşte olsa da son aylarda sıralı şekilde yükseliş eğiliminde. Rüzgâr ve güneş enerjisi üretimi de yakın dönemdeki kapasite ilavelerinin desteğiyle yıllık bazda arttı. (</a:t>
            </a:r>
            <a:r>
              <a:rPr lang="tr-TR" sz="1200" dirty="0" err="1"/>
              <a:t>Tera</a:t>
            </a:r>
            <a:r>
              <a:rPr lang="tr-TR" sz="1200" dirty="0"/>
              <a:t> Yatırım, Enerji Piyasaları İşletme A.Ş.)</a:t>
            </a:r>
          </a:p>
          <a:p>
            <a:endParaRPr lang="tr-TR" sz="1200" dirty="0"/>
          </a:p>
          <a:p>
            <a:r>
              <a:rPr lang="tr-TR" sz="1200" b="1" dirty="0"/>
              <a:t>HALKA ARZ GÜNCELLEMESİ:</a:t>
            </a:r>
          </a:p>
          <a:p>
            <a:endParaRPr lang="tr-TR" sz="1200" dirty="0"/>
          </a:p>
          <a:p>
            <a:r>
              <a:rPr lang="tr-TR" sz="1200" b="1" dirty="0" err="1"/>
              <a:t>Bewen</a:t>
            </a:r>
            <a:r>
              <a:rPr lang="tr-TR" sz="1200" b="1" dirty="0"/>
              <a:t> Enerji halka arzı ertelendi.</a:t>
            </a:r>
            <a:r>
              <a:rPr lang="tr-TR" sz="1200" dirty="0"/>
              <a:t> </a:t>
            </a:r>
            <a:r>
              <a:rPr lang="tr-TR" sz="1200" dirty="0" err="1"/>
              <a:t>Bewen</a:t>
            </a:r>
            <a:r>
              <a:rPr lang="tr-TR" sz="1200" dirty="0"/>
              <a:t> Enerji, 29-31 Temmuz tarihleri arasında gerçekleşen talep toplama dönemindeki piyasa koşullarını ve halka arzdan beklenen faydaların sağlanamaması riskini gerekçe göstererek planlanan halka arzını erteledi; yeni tarihleri ayrıca açıklayacak. Açıklama, talep toplama döneminin son günü olan cuma günü piyasa kapanışından sonra yapıldı. SPK, yaklaşık 82 milyon ABD doları büyüklüğündeki halka arzı 23 Temmuz’da onaylamıştı. (</a:t>
            </a:r>
            <a:r>
              <a:rPr lang="tr-TR" sz="1200" dirty="0" err="1"/>
              <a:t>Tera</a:t>
            </a:r>
            <a:r>
              <a:rPr lang="tr-TR" sz="1200" dirty="0"/>
              <a:t> Yatırım, KAP)</a:t>
            </a:r>
          </a:p>
          <a:p>
            <a:endParaRPr lang="tr-TR" sz="1200" dirty="0"/>
          </a:p>
          <a:p>
            <a:r>
              <a:rPr lang="tr-TR" sz="1200" b="1" dirty="0"/>
              <a:t>Şirket Haberleri:</a:t>
            </a:r>
          </a:p>
          <a:p>
            <a:endParaRPr lang="tr-TR" sz="1200" dirty="0"/>
          </a:p>
          <a:p>
            <a:r>
              <a:rPr lang="tr-TR" sz="1200" b="1" dirty="0"/>
              <a:t>Koç Holding , marina iştirakine 57 milyon ABD doları sermaye enjekte ediyor; nötr.</a:t>
            </a:r>
            <a:r>
              <a:rPr lang="tr-TR" sz="1200" dirty="0"/>
              <a:t> Koç Holding, %83,73 oranında sahip olduğu gemi inşa iştiraki RMK </a:t>
            </a:r>
            <a:r>
              <a:rPr lang="tr-TR" sz="1200" dirty="0" err="1"/>
              <a:t>Marine’e</a:t>
            </a:r>
            <a:r>
              <a:rPr lang="tr-TR" sz="1200" dirty="0"/>
              <a:t>, hem kendi rüçhan haklarını hem de diğer ortaklar tarafından kullanılmayan rüçhan haklarını kullanarak bedelli sermaye artırımı yoluyla 2,7 milyar TL (yaklaşık 56,8 milyon ABD doları) sermaye aktaracak. Sermaye artırımı, Koç’un RMK </a:t>
            </a:r>
            <a:r>
              <a:rPr lang="tr-TR" sz="1200" dirty="0" err="1"/>
              <a:t>Marine’deki</a:t>
            </a:r>
            <a:r>
              <a:rPr lang="tr-TR" sz="1200" dirty="0"/>
              <a:t> payını %88,37’ye çıkaracak. Koç Holding’in 1Ç26 sonu itibarıyla solo net nakdi yaklaşık 1 milyar ABD dolarıydı. (</a:t>
            </a:r>
            <a:r>
              <a:rPr lang="tr-TR" sz="1200" dirty="0" err="1"/>
              <a:t>Tera</a:t>
            </a:r>
            <a:r>
              <a:rPr lang="tr-TR" sz="1200" dirty="0"/>
              <a:t> Yatırım, KAP)</a:t>
            </a:r>
          </a:p>
        </p:txBody>
      </p:sp>
      <p:sp>
        <p:nvSpPr>
          <p:cNvPr id="14" name="Dikdörtgen 13">
            <a:extLst>
              <a:ext uri="{FF2B5EF4-FFF2-40B4-BE49-F238E27FC236}">
                <a16:creationId xmlns:a16="http://schemas.microsoft.com/office/drawing/2014/main" id="{45A08849-2530-91EF-6C1C-7C970C34CC95}"/>
              </a:ext>
            </a:extLst>
          </p:cNvPr>
          <p:cNvSpPr/>
          <p:nvPr/>
        </p:nvSpPr>
        <p:spPr>
          <a:xfrm>
            <a:off x="5359400" y="9546626"/>
            <a:ext cx="1498600" cy="3593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tr-TR" sz="1200" dirty="0">
                <a:solidFill>
                  <a:srgbClr val="002060"/>
                </a:solidFill>
              </a:rPr>
              <a:t>+90 212 365 10 00</a:t>
            </a:r>
          </a:p>
        </p:txBody>
      </p:sp>
      <p:sp>
        <p:nvSpPr>
          <p:cNvPr id="15" name="Dikdörtgen 14">
            <a:extLst>
              <a:ext uri="{FF2B5EF4-FFF2-40B4-BE49-F238E27FC236}">
                <a16:creationId xmlns:a16="http://schemas.microsoft.com/office/drawing/2014/main" id="{F7F888A7-3E82-1F2F-F4D2-9172F43BBC7F}"/>
              </a:ext>
            </a:extLst>
          </p:cNvPr>
          <p:cNvSpPr/>
          <p:nvPr/>
        </p:nvSpPr>
        <p:spPr>
          <a:xfrm>
            <a:off x="341644" y="9550941"/>
            <a:ext cx="1360156" cy="3514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tr-TR" sz="1200" dirty="0">
                <a:solidFill>
                  <a:srgbClr val="002060"/>
                </a:solidFill>
              </a:rPr>
              <a:t>terayatirim.com</a:t>
            </a:r>
          </a:p>
        </p:txBody>
      </p:sp>
      <p:sp>
        <p:nvSpPr>
          <p:cNvPr id="2" name="Dikdörtgen 1">
            <a:extLst>
              <a:ext uri="{FF2B5EF4-FFF2-40B4-BE49-F238E27FC236}">
                <a16:creationId xmlns:a16="http://schemas.microsoft.com/office/drawing/2014/main" id="{87A9F9B7-C893-6672-F9F8-92EEAA32BF66}"/>
              </a:ext>
            </a:extLst>
          </p:cNvPr>
          <p:cNvSpPr/>
          <p:nvPr/>
        </p:nvSpPr>
        <p:spPr>
          <a:xfrm>
            <a:off x="478640" y="949034"/>
            <a:ext cx="6209880" cy="3181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400" b="1" dirty="0">
                <a:solidFill>
                  <a:srgbClr val="002060"/>
                </a:solidFill>
                <a:latin typeface="Arial" panose="020B0604020202020204" pitchFamily="34" charset="0"/>
                <a:cs typeface="Arial" panose="020B0604020202020204" pitchFamily="34" charset="0"/>
              </a:rPr>
              <a:t>Güne Bakış</a:t>
            </a:r>
          </a:p>
        </p:txBody>
      </p:sp>
      <p:sp>
        <p:nvSpPr>
          <p:cNvPr id="6" name="Dikdörtgen 5">
            <a:extLst>
              <a:ext uri="{FF2B5EF4-FFF2-40B4-BE49-F238E27FC236}">
                <a16:creationId xmlns:a16="http://schemas.microsoft.com/office/drawing/2014/main" id="{C4A3F2E8-E8D8-130E-AA7C-37BF17C9B0AE}"/>
              </a:ext>
            </a:extLst>
          </p:cNvPr>
          <p:cNvSpPr/>
          <p:nvPr/>
        </p:nvSpPr>
        <p:spPr>
          <a:xfrm>
            <a:off x="341643" y="327539"/>
            <a:ext cx="2411531" cy="3962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a:solidFill>
                  <a:srgbClr val="002060"/>
                </a:solidFill>
                <a:latin typeface="Arial" panose="020B0604020202020204" pitchFamily="34" charset="0"/>
                <a:cs typeface="Arial" panose="020B0604020202020204" pitchFamily="34" charset="0"/>
              </a:rPr>
              <a:t>Piyasa Görünümü</a:t>
            </a:r>
            <a:endParaRPr lang="en-US" sz="2000" b="1" dirty="0">
              <a:solidFill>
                <a:srgbClr val="002060"/>
              </a:solidFill>
              <a:latin typeface="Arial" panose="020B0604020202020204" pitchFamily="34" charset="0"/>
              <a:cs typeface="Arial" panose="020B0604020202020204" pitchFamily="34" charset="0"/>
            </a:endParaRPr>
          </a:p>
        </p:txBody>
      </p:sp>
      <p:pic>
        <p:nvPicPr>
          <p:cNvPr id="9" name="Resim 8">
            <a:extLst>
              <a:ext uri="{FF2B5EF4-FFF2-40B4-BE49-F238E27FC236}">
                <a16:creationId xmlns:a16="http://schemas.microsoft.com/office/drawing/2014/main" id="{985069FA-038B-F45A-9EA9-68F1524D77F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32173" y="247702"/>
            <a:ext cx="2725827" cy="524144"/>
          </a:xfrm>
          <a:prstGeom prst="rect">
            <a:avLst/>
          </a:prstGeom>
        </p:spPr>
      </p:pic>
    </p:spTree>
    <p:extLst>
      <p:ext uri="{BB962C8B-B14F-4D97-AF65-F5344CB8AC3E}">
        <p14:creationId xmlns:p14="http://schemas.microsoft.com/office/powerpoint/2010/main" val="3187588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E7F2D4-76F7-A4A2-22DE-6436300017A0}"/>
            </a:ext>
          </a:extLst>
        </p:cNvPr>
        <p:cNvGrpSpPr/>
        <p:nvPr/>
      </p:nvGrpSpPr>
      <p:grpSpPr>
        <a:xfrm>
          <a:off x="0" y="0"/>
          <a:ext cx="0" cy="0"/>
          <a:chOff x="0" y="0"/>
          <a:chExt cx="0" cy="0"/>
        </a:xfrm>
      </p:grpSpPr>
      <p:sp>
        <p:nvSpPr>
          <p:cNvPr id="13" name="TextBox 23">
            <a:extLst>
              <a:ext uri="{FF2B5EF4-FFF2-40B4-BE49-F238E27FC236}">
                <a16:creationId xmlns:a16="http://schemas.microsoft.com/office/drawing/2014/main" id="{92494E9B-F12C-2DDA-1C25-0CCD3B150C02}"/>
              </a:ext>
            </a:extLst>
          </p:cNvPr>
          <p:cNvSpPr txBox="1"/>
          <p:nvPr/>
        </p:nvSpPr>
        <p:spPr>
          <a:xfrm>
            <a:off x="2769363" y="345520"/>
            <a:ext cx="1383857" cy="369332"/>
          </a:xfrm>
          <a:prstGeom prst="rect">
            <a:avLst/>
          </a:prstGeom>
          <a:noFill/>
        </p:spPr>
        <p:txBody>
          <a:bodyPr wrap="square" rtlCol="0">
            <a:spAutoFit/>
          </a:bodyPr>
          <a:lstStyle/>
          <a:p>
            <a:pPr algn="r"/>
            <a:fld id="{8253018C-E578-4CEB-A630-C078D8371537}" type="datetime1">
              <a:rPr lang="tr-TR" b="1" smtClean="0">
                <a:solidFill>
                  <a:srgbClr val="3A3A3C"/>
                </a:solidFill>
                <a:latin typeface="Arial" panose="020B0604020202020204" pitchFamily="34" charset="0"/>
                <a:cs typeface="Arial" panose="020B0604020202020204" pitchFamily="34" charset="0"/>
              </a:rPr>
              <a:t>3.08.2026</a:t>
            </a:fld>
            <a:endParaRPr lang="tr-TR" b="1" dirty="0">
              <a:solidFill>
                <a:srgbClr val="3A3A3C"/>
              </a:solidFill>
              <a:latin typeface="Arial" panose="020B0604020202020204" pitchFamily="34" charset="0"/>
              <a:cs typeface="Arial" panose="020B0604020202020204" pitchFamily="34" charset="0"/>
            </a:endParaRPr>
          </a:p>
        </p:txBody>
      </p:sp>
      <p:sp>
        <p:nvSpPr>
          <p:cNvPr id="4" name="Dikdörtgen 3">
            <a:extLst>
              <a:ext uri="{FF2B5EF4-FFF2-40B4-BE49-F238E27FC236}">
                <a16:creationId xmlns:a16="http://schemas.microsoft.com/office/drawing/2014/main" id="{25CCB2CF-9014-0A07-E9D2-A31836758462}"/>
              </a:ext>
            </a:extLst>
          </p:cNvPr>
          <p:cNvSpPr/>
          <p:nvPr/>
        </p:nvSpPr>
        <p:spPr>
          <a:xfrm>
            <a:off x="-9909" y="0"/>
            <a:ext cx="351553" cy="9906000"/>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7" name="Düz Bağlayıcı 6">
            <a:extLst>
              <a:ext uri="{FF2B5EF4-FFF2-40B4-BE49-F238E27FC236}">
                <a16:creationId xmlns:a16="http://schemas.microsoft.com/office/drawing/2014/main" id="{9621B6F4-9D91-5494-F283-73E8195D8574}"/>
              </a:ext>
            </a:extLst>
          </p:cNvPr>
          <p:cNvCxnSpPr/>
          <p:nvPr/>
        </p:nvCxnSpPr>
        <p:spPr>
          <a:xfrm>
            <a:off x="2753174" y="315950"/>
            <a:ext cx="0" cy="412144"/>
          </a:xfrm>
          <a:prstGeom prst="line">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Düz Bağlayıcı 17">
            <a:extLst>
              <a:ext uri="{FF2B5EF4-FFF2-40B4-BE49-F238E27FC236}">
                <a16:creationId xmlns:a16="http://schemas.microsoft.com/office/drawing/2014/main" id="{87F578E6-6597-BC1B-9BE6-ACE3342928C7}"/>
              </a:ext>
            </a:extLst>
          </p:cNvPr>
          <p:cNvCxnSpPr/>
          <p:nvPr/>
        </p:nvCxnSpPr>
        <p:spPr>
          <a:xfrm flipV="1">
            <a:off x="478640" y="922812"/>
            <a:ext cx="6209880" cy="3634"/>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0" name="Düz Bağlayıcı 29">
            <a:extLst>
              <a:ext uri="{FF2B5EF4-FFF2-40B4-BE49-F238E27FC236}">
                <a16:creationId xmlns:a16="http://schemas.microsoft.com/office/drawing/2014/main" id="{FB881A98-EC04-565F-2D35-AB530BA7A33B}"/>
              </a:ext>
            </a:extLst>
          </p:cNvPr>
          <p:cNvCxnSpPr/>
          <p:nvPr/>
        </p:nvCxnSpPr>
        <p:spPr>
          <a:xfrm flipV="1">
            <a:off x="478640" y="1281268"/>
            <a:ext cx="6209880" cy="3634"/>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8" name="Düz Bağlayıcı 7">
            <a:extLst>
              <a:ext uri="{FF2B5EF4-FFF2-40B4-BE49-F238E27FC236}">
                <a16:creationId xmlns:a16="http://schemas.microsoft.com/office/drawing/2014/main" id="{78E12CF7-1692-573D-F8C5-AEBA57DF928C}"/>
              </a:ext>
            </a:extLst>
          </p:cNvPr>
          <p:cNvCxnSpPr/>
          <p:nvPr/>
        </p:nvCxnSpPr>
        <p:spPr>
          <a:xfrm flipV="1">
            <a:off x="478640" y="9550941"/>
            <a:ext cx="6209880" cy="3634"/>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sp>
        <p:nvSpPr>
          <p:cNvPr id="10" name="Dikdörtgen 9">
            <a:extLst>
              <a:ext uri="{FF2B5EF4-FFF2-40B4-BE49-F238E27FC236}">
                <a16:creationId xmlns:a16="http://schemas.microsoft.com/office/drawing/2014/main" id="{7AFAA72E-CEEC-88C3-6717-7B257404505D}"/>
              </a:ext>
            </a:extLst>
          </p:cNvPr>
          <p:cNvSpPr/>
          <p:nvPr/>
        </p:nvSpPr>
        <p:spPr>
          <a:xfrm>
            <a:off x="3402642" y="9465597"/>
            <a:ext cx="524256" cy="4367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tr-TR" sz="1200" b="1" dirty="0">
                <a:solidFill>
                  <a:srgbClr val="002060"/>
                </a:solidFill>
              </a:rPr>
              <a:t>4</a:t>
            </a:r>
          </a:p>
        </p:txBody>
      </p:sp>
      <p:sp>
        <p:nvSpPr>
          <p:cNvPr id="5" name="Metin kutusu 4">
            <a:extLst>
              <a:ext uri="{FF2B5EF4-FFF2-40B4-BE49-F238E27FC236}">
                <a16:creationId xmlns:a16="http://schemas.microsoft.com/office/drawing/2014/main" id="{2C92B13A-E1B5-ED9F-A16C-81A69B8A3A2C}"/>
              </a:ext>
            </a:extLst>
          </p:cNvPr>
          <p:cNvSpPr txBox="1"/>
          <p:nvPr/>
        </p:nvSpPr>
        <p:spPr>
          <a:xfrm>
            <a:off x="478640" y="1308098"/>
            <a:ext cx="6209880" cy="6555641"/>
          </a:xfrm>
          <a:prstGeom prst="rect">
            <a:avLst/>
          </a:prstGeom>
          <a:noFill/>
        </p:spPr>
        <p:txBody>
          <a:bodyPr wrap="square">
            <a:spAutoFit/>
          </a:bodyPr>
          <a:lstStyle/>
          <a:p>
            <a:endParaRPr lang="tr-TR" sz="1200" dirty="0"/>
          </a:p>
          <a:p>
            <a:r>
              <a:rPr lang="tr-TR" sz="1200" b="1" dirty="0"/>
              <a:t>Oba </a:t>
            </a:r>
            <a:r>
              <a:rPr lang="tr-TR" sz="1200" b="1" dirty="0" err="1"/>
              <a:t>Makarna’nın</a:t>
            </a:r>
            <a:r>
              <a:rPr lang="tr-TR" sz="1200" b="1" dirty="0"/>
              <a:t> Hendek tesisi yaklaşık 550 ton/gün kapasiteye ulaştı; marjinal pozitif.</a:t>
            </a:r>
            <a:r>
              <a:rPr lang="tr-TR" sz="1200" dirty="0"/>
              <a:t> Oba </a:t>
            </a:r>
            <a:r>
              <a:rPr lang="tr-TR" sz="1200" dirty="0" err="1"/>
              <a:t>Makarna’nın</a:t>
            </a:r>
            <a:r>
              <a:rPr lang="tr-TR" sz="1200" dirty="0"/>
              <a:t> Hendek tesisinde, 800 ton/gün kurulu makarna kapasitesinin yaklaşık 550 ton/günlük bölümü ile buğday depolama, değirmencilik ve diğer yardımcı üniteler devreye alındı. Kalan hatlarda testler devam ediyor ve şirket teknik süreçlerin tamamlanmasının ardından tam kapasiteye ulaşmayı hedefliyor. Hendek tesisinin, Eylül 2024’teki patlama ve yangın öncesinde şirket satışlarının yaklaşık %30’unu oluşturduğu not edilmelidir. (KAP, </a:t>
            </a:r>
            <a:r>
              <a:rPr lang="tr-TR" sz="1200" dirty="0" err="1"/>
              <a:t>Tera</a:t>
            </a:r>
            <a:r>
              <a:rPr lang="tr-TR" sz="1200" dirty="0"/>
              <a:t> Yatırım)</a:t>
            </a:r>
          </a:p>
          <a:p>
            <a:endParaRPr lang="tr-TR" sz="1200" dirty="0"/>
          </a:p>
          <a:p>
            <a:r>
              <a:rPr lang="tr-TR" sz="1200" b="1" dirty="0"/>
              <a:t>Ulusoy Un , unvanını Ulusoy Gıda olarak değiştirmeyi planlıyor; marjinal pozitif.</a:t>
            </a:r>
            <a:r>
              <a:rPr lang="tr-TR" sz="1200" dirty="0"/>
              <a:t> Un üreticisi Ulusoy Un, faaliyet alanını un üretiminin ötesinde makarna, hazır yemek ve diğer gıda ürünlerini içerecek şekilde genişletmeye karar verdi ve ilgili esas sözleşme değişiklikleri için SPK’ya başvuruda bulundu. (KAP, </a:t>
            </a:r>
            <a:r>
              <a:rPr lang="tr-TR" sz="1200" dirty="0" err="1"/>
              <a:t>Tera</a:t>
            </a:r>
            <a:r>
              <a:rPr lang="tr-TR" sz="1200" dirty="0"/>
              <a:t> Yatırım)</a:t>
            </a:r>
          </a:p>
          <a:p>
            <a:endParaRPr lang="tr-TR" sz="1200" dirty="0"/>
          </a:p>
          <a:p>
            <a:r>
              <a:rPr lang="tr-TR" sz="1200" b="1" dirty="0"/>
              <a:t>Akış GYO , 240 milyon TL’ye (5,1 milyon ABD doları) kadar yeni hisse geri alım programı başlattı; hafif pozitif…</a:t>
            </a:r>
            <a:r>
              <a:rPr lang="tr-TR" sz="1200" dirty="0"/>
              <a:t> Akış GYO, yönetim kurulunun 2026-2027 takvim yıllarını kapsayan, 240 milyon TL fon tutarlı ve azami 25 milyon nominal paylık yeni bir geri alım programı başlatmaya karar verdiğini açıkladı. Bu tutar, şirketin 2.415 milyon TL ödenmiş sermayesinin yaklaşık %1,04’üne karşılık geliyor. Fiyat aralığı, Cuma günkü 9,30 TL kapanışa karşılık 7,00-15,00 TL olarak belirlendi. Şirket, hisse fiyatının faaliyetlerinin gerçek performansını yansıtmamasını; azınlık yatırımcıları korumayı ve sağlıklı fiyat oluşumunu desteklemeyi programın gerekçeleri olarak gösterdi. Nisan 2025’te onaylanan önceki programın 50 milyon TL fon tutarı, 5 milyon adet hisse limiti (ödenmiş sermayenin %0,21’i) ve 4-10 TL fiyat aralığı içerdiği; Eylül 2025’te azami hisse limitine ulaştığı not edilmelidir. Yeni program, önceki programa kıyasla fon büyüklüğü açısından 4,8 kat, hisse adedi açısından ise 5 kat daha büyüktür. (KAP, </a:t>
            </a:r>
            <a:r>
              <a:rPr lang="tr-TR" sz="1200" dirty="0" err="1"/>
              <a:t>Tera</a:t>
            </a:r>
            <a:r>
              <a:rPr lang="tr-TR" sz="1200" dirty="0"/>
              <a:t> Yatırım)</a:t>
            </a:r>
          </a:p>
          <a:p>
            <a:endParaRPr lang="tr-TR" sz="1200" dirty="0"/>
          </a:p>
          <a:p>
            <a:r>
              <a:rPr lang="tr-TR" sz="1200" b="1" dirty="0"/>
              <a:t>Açığa satış aktivitesi geçen cuma günü yüksekti…</a:t>
            </a:r>
            <a:r>
              <a:rPr lang="tr-TR" sz="1200" dirty="0"/>
              <a:t> TCELL (%45) ve OYAKC (%41) günlük listede ilk sıralarda yer alırken, bunları CIMSA (%38), ASELS (%35) ve AEFES (%34) takip etti. Haftalık bazda CIMSA (%44) ve TCELL (%37) öne çıkarken, KCHOL (%36) ve VAKBN (%35) de yüksek seviyelerdeydi. Yukarı adım kuralının perşembe günü geç saatlerde devreye girdiği ve seans kapanışına kadar yürürlükte kaldığı not edilmelidir. BIST-50 hisselerinde kısa pozisyonlardaki haftalık değişim için, son 5 gündeki değişimleri önceki 5 güne kıyasla ve endekse göre göreli performansla birlikte düzenli olarak yayımlıyor; böylece ilgisi artan veya azalan hisseler daha iyi vurgulanıyor. Son verilere göre ALARK (+%9), TCELL (+%8) ve ASELS (+%7) kısa pozisyonlarda en yüksek artışları kaydederken; TAVHL (-%15), TTKOM (-%5) ve GUBRF (-%4) en büyük düşüşleri gösterdi.</a:t>
            </a:r>
          </a:p>
        </p:txBody>
      </p:sp>
      <p:sp>
        <p:nvSpPr>
          <p:cNvPr id="14" name="Dikdörtgen 13">
            <a:extLst>
              <a:ext uri="{FF2B5EF4-FFF2-40B4-BE49-F238E27FC236}">
                <a16:creationId xmlns:a16="http://schemas.microsoft.com/office/drawing/2014/main" id="{FB9F9832-032B-EE5A-3D66-5AF2B988527F}"/>
              </a:ext>
            </a:extLst>
          </p:cNvPr>
          <p:cNvSpPr/>
          <p:nvPr/>
        </p:nvSpPr>
        <p:spPr>
          <a:xfrm>
            <a:off x="5359400" y="9546626"/>
            <a:ext cx="1498600" cy="3593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tr-TR" sz="1200" dirty="0">
                <a:solidFill>
                  <a:srgbClr val="002060"/>
                </a:solidFill>
              </a:rPr>
              <a:t>+90 212 365 10 00</a:t>
            </a:r>
          </a:p>
        </p:txBody>
      </p:sp>
      <p:sp>
        <p:nvSpPr>
          <p:cNvPr id="15" name="Dikdörtgen 14">
            <a:extLst>
              <a:ext uri="{FF2B5EF4-FFF2-40B4-BE49-F238E27FC236}">
                <a16:creationId xmlns:a16="http://schemas.microsoft.com/office/drawing/2014/main" id="{ED53CBD5-7C75-1404-7493-79C2E5A3EAE2}"/>
              </a:ext>
            </a:extLst>
          </p:cNvPr>
          <p:cNvSpPr/>
          <p:nvPr/>
        </p:nvSpPr>
        <p:spPr>
          <a:xfrm>
            <a:off x="341644" y="9550941"/>
            <a:ext cx="1360156" cy="3514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tr-TR" sz="1200" dirty="0">
                <a:solidFill>
                  <a:srgbClr val="002060"/>
                </a:solidFill>
              </a:rPr>
              <a:t>terayatirim.com</a:t>
            </a:r>
          </a:p>
        </p:txBody>
      </p:sp>
      <p:sp>
        <p:nvSpPr>
          <p:cNvPr id="2" name="Dikdörtgen 1">
            <a:extLst>
              <a:ext uri="{FF2B5EF4-FFF2-40B4-BE49-F238E27FC236}">
                <a16:creationId xmlns:a16="http://schemas.microsoft.com/office/drawing/2014/main" id="{22A0F479-815C-5651-5B70-CEE3EEE6B116}"/>
              </a:ext>
            </a:extLst>
          </p:cNvPr>
          <p:cNvSpPr/>
          <p:nvPr/>
        </p:nvSpPr>
        <p:spPr>
          <a:xfrm>
            <a:off x="478640" y="949034"/>
            <a:ext cx="6209880" cy="3181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400" b="1" dirty="0">
                <a:solidFill>
                  <a:srgbClr val="002060"/>
                </a:solidFill>
                <a:latin typeface="Arial" panose="020B0604020202020204" pitchFamily="34" charset="0"/>
                <a:cs typeface="Arial" panose="020B0604020202020204" pitchFamily="34" charset="0"/>
              </a:rPr>
              <a:t>Güne Bakış</a:t>
            </a:r>
          </a:p>
        </p:txBody>
      </p:sp>
      <p:sp>
        <p:nvSpPr>
          <p:cNvPr id="6" name="Dikdörtgen 5">
            <a:extLst>
              <a:ext uri="{FF2B5EF4-FFF2-40B4-BE49-F238E27FC236}">
                <a16:creationId xmlns:a16="http://schemas.microsoft.com/office/drawing/2014/main" id="{A9399F93-25CB-04A8-7530-22F9D98F9E58}"/>
              </a:ext>
            </a:extLst>
          </p:cNvPr>
          <p:cNvSpPr/>
          <p:nvPr/>
        </p:nvSpPr>
        <p:spPr>
          <a:xfrm>
            <a:off x="341643" y="327539"/>
            <a:ext cx="2411531" cy="3962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a:solidFill>
                  <a:srgbClr val="002060"/>
                </a:solidFill>
                <a:latin typeface="Arial" panose="020B0604020202020204" pitchFamily="34" charset="0"/>
                <a:cs typeface="Arial" panose="020B0604020202020204" pitchFamily="34" charset="0"/>
              </a:rPr>
              <a:t>Piyasa Görünümü</a:t>
            </a:r>
            <a:endParaRPr lang="en-US" sz="2000" b="1" dirty="0">
              <a:solidFill>
                <a:srgbClr val="002060"/>
              </a:solidFill>
              <a:latin typeface="Arial" panose="020B0604020202020204" pitchFamily="34" charset="0"/>
              <a:cs typeface="Arial" panose="020B0604020202020204" pitchFamily="34" charset="0"/>
            </a:endParaRPr>
          </a:p>
        </p:txBody>
      </p:sp>
      <p:pic>
        <p:nvPicPr>
          <p:cNvPr id="9" name="Resim 8">
            <a:extLst>
              <a:ext uri="{FF2B5EF4-FFF2-40B4-BE49-F238E27FC236}">
                <a16:creationId xmlns:a16="http://schemas.microsoft.com/office/drawing/2014/main" id="{9BB1259B-5636-F37F-EBEB-C84F2E0459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32173" y="247702"/>
            <a:ext cx="2725827" cy="524144"/>
          </a:xfrm>
          <a:prstGeom prst="rect">
            <a:avLst/>
          </a:prstGeom>
        </p:spPr>
      </p:pic>
    </p:spTree>
    <p:extLst>
      <p:ext uri="{BB962C8B-B14F-4D97-AF65-F5344CB8AC3E}">
        <p14:creationId xmlns:p14="http://schemas.microsoft.com/office/powerpoint/2010/main" val="26979725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23"/>
          <p:cNvSpPr txBox="1"/>
          <p:nvPr/>
        </p:nvSpPr>
        <p:spPr>
          <a:xfrm>
            <a:off x="2769363" y="345520"/>
            <a:ext cx="1383857" cy="369332"/>
          </a:xfrm>
          <a:prstGeom prst="rect">
            <a:avLst/>
          </a:prstGeom>
          <a:noFill/>
        </p:spPr>
        <p:txBody>
          <a:bodyPr wrap="square" rtlCol="0">
            <a:spAutoFit/>
          </a:bodyPr>
          <a:lstStyle/>
          <a:p>
            <a:pPr algn="r"/>
            <a:fld id="{8253018C-E578-4CEB-A630-C078D8371537}" type="datetime1">
              <a:rPr lang="tr-TR" b="1" smtClean="0">
                <a:solidFill>
                  <a:srgbClr val="3A3A3C"/>
                </a:solidFill>
                <a:latin typeface="Arial" panose="020B0604020202020204" pitchFamily="34" charset="0"/>
                <a:cs typeface="Arial" panose="020B0604020202020204" pitchFamily="34" charset="0"/>
              </a:rPr>
              <a:t>3.08.2026</a:t>
            </a:fld>
            <a:endParaRPr lang="tr-TR" b="1" dirty="0">
              <a:solidFill>
                <a:srgbClr val="3A3A3C"/>
              </a:solidFill>
              <a:latin typeface="Arial" panose="020B0604020202020204" pitchFamily="34" charset="0"/>
              <a:cs typeface="Arial" panose="020B0604020202020204" pitchFamily="34" charset="0"/>
            </a:endParaRPr>
          </a:p>
        </p:txBody>
      </p:sp>
      <p:sp>
        <p:nvSpPr>
          <p:cNvPr id="4" name="Dikdörtgen 3"/>
          <p:cNvSpPr/>
          <p:nvPr/>
        </p:nvSpPr>
        <p:spPr>
          <a:xfrm>
            <a:off x="-9909" y="0"/>
            <a:ext cx="351553" cy="9906000"/>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7" name="Düz Bağlayıcı 6"/>
          <p:cNvCxnSpPr/>
          <p:nvPr/>
        </p:nvCxnSpPr>
        <p:spPr>
          <a:xfrm>
            <a:off x="2753174" y="315950"/>
            <a:ext cx="0" cy="412144"/>
          </a:xfrm>
          <a:prstGeom prst="line">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Düz Bağlayıcı 17"/>
          <p:cNvCxnSpPr/>
          <p:nvPr/>
        </p:nvCxnSpPr>
        <p:spPr>
          <a:xfrm flipV="1">
            <a:off x="478640" y="922812"/>
            <a:ext cx="6209880" cy="3634"/>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0" name="Düz Bağlayıcı 29"/>
          <p:cNvCxnSpPr/>
          <p:nvPr/>
        </p:nvCxnSpPr>
        <p:spPr>
          <a:xfrm flipV="1">
            <a:off x="478640" y="1281268"/>
            <a:ext cx="6209880" cy="3634"/>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8" name="Düz Bağlayıcı 7">
            <a:extLst>
              <a:ext uri="{FF2B5EF4-FFF2-40B4-BE49-F238E27FC236}">
                <a16:creationId xmlns:a16="http://schemas.microsoft.com/office/drawing/2014/main" id="{8B13255F-D341-527E-1CE8-F203A6924ED8}"/>
              </a:ext>
            </a:extLst>
          </p:cNvPr>
          <p:cNvCxnSpPr/>
          <p:nvPr/>
        </p:nvCxnSpPr>
        <p:spPr>
          <a:xfrm flipV="1">
            <a:off x="478640" y="9550941"/>
            <a:ext cx="6209880" cy="3634"/>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sp>
        <p:nvSpPr>
          <p:cNvPr id="10" name="Dikdörtgen 9">
            <a:extLst>
              <a:ext uri="{FF2B5EF4-FFF2-40B4-BE49-F238E27FC236}">
                <a16:creationId xmlns:a16="http://schemas.microsoft.com/office/drawing/2014/main" id="{AE9AF5FE-C104-302E-FC4F-2FFA81453BFD}"/>
              </a:ext>
            </a:extLst>
          </p:cNvPr>
          <p:cNvSpPr/>
          <p:nvPr/>
        </p:nvSpPr>
        <p:spPr>
          <a:xfrm>
            <a:off x="3402642" y="9465597"/>
            <a:ext cx="524256" cy="4367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tr-TR" sz="1200" b="1" dirty="0">
                <a:solidFill>
                  <a:srgbClr val="002060"/>
                </a:solidFill>
              </a:rPr>
              <a:t>5</a:t>
            </a:r>
          </a:p>
        </p:txBody>
      </p:sp>
      <p:sp>
        <p:nvSpPr>
          <p:cNvPr id="5" name="Metin kutusu 4">
            <a:extLst>
              <a:ext uri="{FF2B5EF4-FFF2-40B4-BE49-F238E27FC236}">
                <a16:creationId xmlns:a16="http://schemas.microsoft.com/office/drawing/2014/main" id="{C178D4F9-1DD3-A39A-23B2-C2A5ACF18B8C}"/>
              </a:ext>
            </a:extLst>
          </p:cNvPr>
          <p:cNvSpPr txBox="1"/>
          <p:nvPr/>
        </p:nvSpPr>
        <p:spPr>
          <a:xfrm>
            <a:off x="478640" y="1291934"/>
            <a:ext cx="6209880" cy="4524315"/>
          </a:xfrm>
          <a:prstGeom prst="rect">
            <a:avLst/>
          </a:prstGeom>
          <a:noFill/>
        </p:spPr>
        <p:txBody>
          <a:bodyPr wrap="square">
            <a:spAutoFit/>
          </a:bodyPr>
          <a:lstStyle/>
          <a:p>
            <a:endParaRPr lang="tr-TR" sz="1200" dirty="0"/>
          </a:p>
          <a:p>
            <a:r>
              <a:rPr lang="tr-TR" sz="1200" b="1" dirty="0"/>
              <a:t>KÜÇÜK ÖLÇEKLİ ŞİRKET HABERLERİ:</a:t>
            </a:r>
          </a:p>
          <a:p>
            <a:endParaRPr lang="tr-TR" sz="1200" dirty="0"/>
          </a:p>
          <a:p>
            <a:r>
              <a:rPr lang="tr-TR" sz="1200" b="1" dirty="0"/>
              <a:t>Aztek Teknoloji , güçlü pazar büyümesine karşın daha düşük pazar payları açıkladı; nötr.</a:t>
            </a:r>
            <a:r>
              <a:rPr lang="tr-TR" sz="1200" dirty="0"/>
              <a:t> Türkiye’de kulaklık ve hoparlör pazarları 1Y26’da sırasıyla yıllık %32,5 ve %36,4 büyürken, Aztek’in ilgili pazarlardaki payları 1Y25’teki %49,0 ve %60,4’e kıyasla sırasıyla %48,1 ve %54,1 oldu. Güçlü pazar büyümesi, hoparlör pazar payındaki 6,3 puanlık düşüşle dengeleniyor. (KAP, </a:t>
            </a:r>
            <a:r>
              <a:rPr lang="tr-TR" sz="1200" dirty="0" err="1"/>
              <a:t>Tera</a:t>
            </a:r>
            <a:r>
              <a:rPr lang="tr-TR" sz="1200" dirty="0"/>
              <a:t> Yatırım)</a:t>
            </a:r>
          </a:p>
          <a:p>
            <a:endParaRPr lang="tr-TR" sz="1200" dirty="0"/>
          </a:p>
          <a:p>
            <a:r>
              <a:rPr lang="tr-TR" sz="1200" b="1" dirty="0" err="1"/>
              <a:t>Bülbüloğlu</a:t>
            </a:r>
            <a:r>
              <a:rPr lang="tr-TR" sz="1200" b="1" dirty="0"/>
              <a:t> Vinç , 5,1 milyon avro tutarında yurt dışı sözleşmesi imzaladı; pozitif.</a:t>
            </a:r>
            <a:r>
              <a:rPr lang="tr-TR" sz="1200" dirty="0"/>
              <a:t> </a:t>
            </a:r>
            <a:r>
              <a:rPr lang="tr-TR" sz="1200" dirty="0" err="1"/>
              <a:t>Bülbüloğlu</a:t>
            </a:r>
            <a:r>
              <a:rPr lang="tr-TR" sz="1200" dirty="0"/>
              <a:t> Vinç, yurt dışına köprü imalatı ve teslimatı için yerli bir şirket ile 5,14 milyon avro tutarında sözleşme imzaladı. Tamamlanma 4Ç26-1Ç27 döneminde planlanıyor. Sözleşme yaklaşık 281 milyon TL’ye ve 2025 yılı net satışlarının yaklaşık %8,9’una karşılık geliyor. (KAP, </a:t>
            </a:r>
            <a:r>
              <a:rPr lang="tr-TR" sz="1200" dirty="0" err="1"/>
              <a:t>Tera</a:t>
            </a:r>
            <a:r>
              <a:rPr lang="tr-TR" sz="1200" dirty="0"/>
              <a:t> Yatırım)</a:t>
            </a:r>
          </a:p>
          <a:p>
            <a:endParaRPr lang="tr-TR" sz="1200" dirty="0"/>
          </a:p>
          <a:p>
            <a:r>
              <a:rPr lang="tr-TR" sz="1200" b="1" dirty="0" err="1"/>
              <a:t>Otto</a:t>
            </a:r>
            <a:r>
              <a:rPr lang="tr-TR" sz="1200" b="1" dirty="0"/>
              <a:t> Holding , üç aylık hisse geri alım programı başlattı; marjinal pozitif.</a:t>
            </a:r>
            <a:r>
              <a:rPr lang="tr-TR" sz="1200" dirty="0"/>
              <a:t> </a:t>
            </a:r>
            <a:r>
              <a:rPr lang="tr-TR" sz="1200" dirty="0" err="1"/>
              <a:t>Otto</a:t>
            </a:r>
            <a:r>
              <a:rPr lang="tr-TR" sz="1200" dirty="0"/>
              <a:t> Holding, hakim ortağı </a:t>
            </a:r>
            <a:r>
              <a:rPr lang="tr-TR" sz="1200" dirty="0" err="1"/>
              <a:t>Otto</a:t>
            </a:r>
            <a:r>
              <a:rPr lang="tr-TR" sz="1200" dirty="0"/>
              <a:t> </a:t>
            </a:r>
            <a:r>
              <a:rPr lang="tr-TR" sz="1200" dirty="0" err="1"/>
              <a:t>Capital</a:t>
            </a:r>
            <a:r>
              <a:rPr lang="tr-TR" sz="1200" dirty="0"/>
              <a:t> tarafından finanse edilecek, azami 33 milyon TL bütçeli ve 150 bin adet hisse limitli bir hisse geri alım programı başlattı. Azami hisse adedi, çıkarılmış sermayenin yaklaşık %2,0’sine; bütçe ise 31 Temmuz kapanışına göre piyasa değerinin yaklaşık %2,4’üne karşılık geliyor. (KAP, </a:t>
            </a:r>
            <a:r>
              <a:rPr lang="tr-TR" sz="1200" dirty="0" err="1"/>
              <a:t>Tera</a:t>
            </a:r>
            <a:r>
              <a:rPr lang="tr-TR" sz="1200" dirty="0"/>
              <a:t> Yatırım)</a:t>
            </a:r>
          </a:p>
          <a:p>
            <a:endParaRPr lang="tr-TR" sz="1200" dirty="0"/>
          </a:p>
          <a:p>
            <a:r>
              <a:rPr lang="tr-TR" sz="1200" b="1" dirty="0" err="1"/>
              <a:t>Rüzye</a:t>
            </a:r>
            <a:r>
              <a:rPr lang="tr-TR" sz="1200" b="1" dirty="0"/>
              <a:t> Madencilik , linyit kömürü madencilik ruhsatını 2037’ye kadar uzattı; pozitif.</a:t>
            </a:r>
            <a:r>
              <a:rPr lang="tr-TR" sz="1200" dirty="0"/>
              <a:t> Şirketin Malkara’daki 370,25 hektarlık linyit kömürü sahasına ait işletme ruhsatı ve izni 10 yıl uzatılarak 7 Ağustos 2037’ye kadar geçerli hâle getirildi. Sahanın, ağırlıklı olarak termik santrallerde kullanıma uygun olduğu belirtilen 39,4 milyon ton linyit kömürü rezervi bulunuyor. Uzatma, ruhsat yenileme riskini azaltıyor ve uzun vadeli faaliyet görünürlüğünü iyileştiriyor. (KAP, </a:t>
            </a:r>
            <a:r>
              <a:rPr lang="tr-TR" sz="1200" dirty="0" err="1"/>
              <a:t>Tera</a:t>
            </a:r>
            <a:r>
              <a:rPr lang="tr-TR" sz="1200" dirty="0"/>
              <a:t> Yatırım)</a:t>
            </a:r>
          </a:p>
        </p:txBody>
      </p:sp>
      <p:sp>
        <p:nvSpPr>
          <p:cNvPr id="6" name="Dikdörtgen 5">
            <a:extLst>
              <a:ext uri="{FF2B5EF4-FFF2-40B4-BE49-F238E27FC236}">
                <a16:creationId xmlns:a16="http://schemas.microsoft.com/office/drawing/2014/main" id="{4506E7A8-68DA-FCFB-A1E3-B38FE6979536}"/>
              </a:ext>
            </a:extLst>
          </p:cNvPr>
          <p:cNvSpPr/>
          <p:nvPr/>
        </p:nvSpPr>
        <p:spPr>
          <a:xfrm>
            <a:off x="478640" y="8355518"/>
            <a:ext cx="6209880" cy="1169551"/>
          </a:xfrm>
          <a:prstGeom prst="rect">
            <a:avLst/>
          </a:prstGeom>
        </p:spPr>
        <p:txBody>
          <a:bodyPr wrap="square">
            <a:spAutoFit/>
          </a:bodyPr>
          <a:lstStyle/>
          <a:p>
            <a:pPr algn="ctr"/>
            <a:r>
              <a:rPr lang="tr-TR" sz="1000" b="1" dirty="0">
                <a:solidFill>
                  <a:srgbClr val="002060"/>
                </a:solidFill>
              </a:rPr>
              <a:t>Yasal Çekinceler </a:t>
            </a:r>
          </a:p>
          <a:p>
            <a:pPr algn="just"/>
            <a:r>
              <a:rPr lang="tr-TR" sz="1000" dirty="0"/>
              <a:t>Burada yer alan yatırım bilgi, yorum ve tavsiyeleri yatırım danışmanlığı kapsamında değildir. Yatırım danışmanlığı hizmeti; aracı kurumlar, portföy yönetim şirketleri, mevduat kabul etmeyen bankalar ile müşteri arasında imzalanacak yatırım danışmanlığı sözleşmesi çerçevesinde sunulmaktadır. Burada yer alan yorum ve tavsiyeler, yorum ve tavsiyede bulunanların kişisel görüşlerine dayanmaktadır. Bu görüşler mali durumunuz ile risk ve getiri tercihlerinize uygun olmayabilir. Bu nedenle, sadece burada yer alan bilgilere dayanılarak yatırım kararı verilmesi beklentilerinize uygun olmayabilir. </a:t>
            </a:r>
          </a:p>
        </p:txBody>
      </p:sp>
      <p:sp>
        <p:nvSpPr>
          <p:cNvPr id="14" name="Dikdörtgen 13">
            <a:extLst>
              <a:ext uri="{FF2B5EF4-FFF2-40B4-BE49-F238E27FC236}">
                <a16:creationId xmlns:a16="http://schemas.microsoft.com/office/drawing/2014/main" id="{D3EAD657-074E-7F2D-7354-17F2793E1A12}"/>
              </a:ext>
            </a:extLst>
          </p:cNvPr>
          <p:cNvSpPr/>
          <p:nvPr/>
        </p:nvSpPr>
        <p:spPr>
          <a:xfrm>
            <a:off x="5359400" y="9546626"/>
            <a:ext cx="1498600" cy="3593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tr-TR" sz="1200" dirty="0">
                <a:solidFill>
                  <a:srgbClr val="002060"/>
                </a:solidFill>
              </a:rPr>
              <a:t>+90 212 365 10 00</a:t>
            </a:r>
          </a:p>
        </p:txBody>
      </p:sp>
      <p:sp>
        <p:nvSpPr>
          <p:cNvPr id="15" name="Dikdörtgen 14">
            <a:extLst>
              <a:ext uri="{FF2B5EF4-FFF2-40B4-BE49-F238E27FC236}">
                <a16:creationId xmlns:a16="http://schemas.microsoft.com/office/drawing/2014/main" id="{A2B8A4C4-353D-89C5-427F-3F33C9E66BD8}"/>
              </a:ext>
            </a:extLst>
          </p:cNvPr>
          <p:cNvSpPr/>
          <p:nvPr/>
        </p:nvSpPr>
        <p:spPr>
          <a:xfrm>
            <a:off x="341644" y="9550941"/>
            <a:ext cx="1360156" cy="3514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tr-TR" sz="1200" dirty="0">
                <a:solidFill>
                  <a:srgbClr val="002060"/>
                </a:solidFill>
              </a:rPr>
              <a:t>terayatirim.com</a:t>
            </a:r>
          </a:p>
        </p:txBody>
      </p:sp>
      <p:sp>
        <p:nvSpPr>
          <p:cNvPr id="2" name="Dikdörtgen 1">
            <a:extLst>
              <a:ext uri="{FF2B5EF4-FFF2-40B4-BE49-F238E27FC236}">
                <a16:creationId xmlns:a16="http://schemas.microsoft.com/office/drawing/2014/main" id="{F111A001-017C-DECF-5F24-EDC7CA46406F}"/>
              </a:ext>
            </a:extLst>
          </p:cNvPr>
          <p:cNvSpPr/>
          <p:nvPr/>
        </p:nvSpPr>
        <p:spPr>
          <a:xfrm>
            <a:off x="478640" y="962845"/>
            <a:ext cx="6209880" cy="3000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400" b="1" dirty="0">
                <a:solidFill>
                  <a:srgbClr val="002060"/>
                </a:solidFill>
                <a:latin typeface="Arial" panose="020B0604020202020204" pitchFamily="34" charset="0"/>
                <a:cs typeface="Arial" panose="020B0604020202020204" pitchFamily="34" charset="0"/>
              </a:rPr>
              <a:t>Güne Bakış</a:t>
            </a:r>
          </a:p>
        </p:txBody>
      </p:sp>
      <p:sp>
        <p:nvSpPr>
          <p:cNvPr id="9" name="Dikdörtgen 8">
            <a:extLst>
              <a:ext uri="{FF2B5EF4-FFF2-40B4-BE49-F238E27FC236}">
                <a16:creationId xmlns:a16="http://schemas.microsoft.com/office/drawing/2014/main" id="{8E46B1B4-9890-26C9-A14A-4A51F12CECD4}"/>
              </a:ext>
            </a:extLst>
          </p:cNvPr>
          <p:cNvSpPr/>
          <p:nvPr/>
        </p:nvSpPr>
        <p:spPr>
          <a:xfrm>
            <a:off x="341643" y="327539"/>
            <a:ext cx="2411531" cy="3962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a:solidFill>
                  <a:srgbClr val="002060"/>
                </a:solidFill>
                <a:latin typeface="Arial" panose="020B0604020202020204" pitchFamily="34" charset="0"/>
                <a:cs typeface="Arial" panose="020B0604020202020204" pitchFamily="34" charset="0"/>
              </a:rPr>
              <a:t>Piyasa Görünümü</a:t>
            </a:r>
            <a:endParaRPr lang="en-US" sz="2000" b="1" dirty="0">
              <a:solidFill>
                <a:srgbClr val="002060"/>
              </a:solidFill>
              <a:latin typeface="Arial" panose="020B0604020202020204" pitchFamily="34" charset="0"/>
              <a:cs typeface="Arial" panose="020B0604020202020204" pitchFamily="34" charset="0"/>
            </a:endParaRPr>
          </a:p>
        </p:txBody>
      </p:sp>
      <p:sp>
        <p:nvSpPr>
          <p:cNvPr id="16" name="Metin kutusu 15">
            <a:extLst>
              <a:ext uri="{FF2B5EF4-FFF2-40B4-BE49-F238E27FC236}">
                <a16:creationId xmlns:a16="http://schemas.microsoft.com/office/drawing/2014/main" id="{E02C8349-C59B-28FD-9ADB-DA3F730D01D8}"/>
              </a:ext>
            </a:extLst>
          </p:cNvPr>
          <p:cNvSpPr txBox="1"/>
          <p:nvPr/>
        </p:nvSpPr>
        <p:spPr>
          <a:xfrm>
            <a:off x="1865815" y="8004093"/>
            <a:ext cx="3435530" cy="369332"/>
          </a:xfrm>
          <a:prstGeom prst="rect">
            <a:avLst/>
          </a:prstGeom>
          <a:noFill/>
        </p:spPr>
        <p:txBody>
          <a:bodyPr wrap="square">
            <a:spAutoFit/>
          </a:bodyPr>
          <a:lstStyle/>
          <a:p>
            <a:pPr algn="ctr"/>
            <a:r>
              <a:rPr lang="tr-TR" sz="1800" b="1" u="sng" dirty="0">
                <a:solidFill>
                  <a:srgbClr val="002060"/>
                </a:solidFill>
                <a:hlinkClick r:id="rId3">
                  <a:extLst>
                    <a:ext uri="{A12FA001-AC4F-418D-AE19-62706E023703}">
                      <ahyp:hlinkClr xmlns:ahyp="http://schemas.microsoft.com/office/drawing/2018/hyperlinkcolor" val="tx"/>
                    </a:ext>
                  </a:extLst>
                </a:hlinkClick>
              </a:rPr>
              <a:t>HESAP AÇMAK İÇİN TIKLAYINIZ</a:t>
            </a:r>
            <a:endParaRPr lang="tr-TR" sz="1800" b="1" u="sng" dirty="0">
              <a:solidFill>
                <a:srgbClr val="002060"/>
              </a:solidFill>
            </a:endParaRPr>
          </a:p>
        </p:txBody>
      </p:sp>
      <p:pic>
        <p:nvPicPr>
          <p:cNvPr id="11" name="Resim 10">
            <a:extLst>
              <a:ext uri="{FF2B5EF4-FFF2-40B4-BE49-F238E27FC236}">
                <a16:creationId xmlns:a16="http://schemas.microsoft.com/office/drawing/2014/main" id="{4206F394-C52F-8591-B3DC-CAAE53B5AB9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32173" y="247702"/>
            <a:ext cx="2725827" cy="524144"/>
          </a:xfrm>
          <a:prstGeom prst="rect">
            <a:avLst/>
          </a:prstGeom>
        </p:spPr>
      </p:pic>
    </p:spTree>
    <p:extLst>
      <p:ext uri="{BB962C8B-B14F-4D97-AF65-F5344CB8AC3E}">
        <p14:creationId xmlns:p14="http://schemas.microsoft.com/office/powerpoint/2010/main" val="4000382008"/>
      </p:ext>
    </p:extLst>
  </p:cSld>
  <p:clrMapOvr>
    <a:masterClrMapping/>
  </p:clrMapOvr>
</p:sld>
</file>

<file path=ppt/theme/theme1.xml><?xml version="1.0" encoding="utf-8"?>
<a:theme xmlns:a="http://schemas.openxmlformats.org/drawingml/2006/main" name="Office Teması">
  <a:themeElements>
    <a:clrScheme name="Office Teması">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eması">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eması">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23274</TotalTime>
  <Words>2311</Words>
  <Application>Microsoft Office PowerPoint</Application>
  <PresentationFormat>A4 Kağıt (210x297 mm)</PresentationFormat>
  <Paragraphs>90</Paragraphs>
  <Slides>5</Slides>
  <Notes>5</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5</vt:i4>
      </vt:variant>
    </vt:vector>
  </HeadingPairs>
  <TitlesOfParts>
    <vt:vector size="9" baseType="lpstr">
      <vt:lpstr>Arial</vt:lpstr>
      <vt:lpstr>Calibri</vt:lpstr>
      <vt:lpstr>Calibri Light</vt:lpstr>
      <vt:lpstr>Office Teması</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Piyasa Görünümü</dc:title>
  <dc:creator>Microsoft hesabı</dc:creator>
  <cp:lastModifiedBy>Ahmet Bilal Tuncer</cp:lastModifiedBy>
  <cp:revision>929</cp:revision>
  <cp:lastPrinted>2023-05-04T13:47:15Z</cp:lastPrinted>
  <dcterms:created xsi:type="dcterms:W3CDTF">2023-05-04T13:10:16Z</dcterms:created>
  <dcterms:modified xsi:type="dcterms:W3CDTF">2026-08-03T06:54:34Z</dcterms:modified>
</cp:coreProperties>
</file>